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4" r:id="rId6"/>
    <p:sldId id="266" r:id="rId7"/>
    <p:sldId id="268" r:id="rId8"/>
    <p:sldId id="270" r:id="rId9"/>
    <p:sldId id="272" r:id="rId10"/>
    <p:sldId id="274" r:id="rId11"/>
    <p:sldId id="276" r:id="rId12"/>
    <p:sldId id="278" r:id="rId13"/>
    <p:sldId id="280" r:id="rId14"/>
    <p:sldId id="282" r:id="rId15"/>
    <p:sldId id="284" r:id="rId16"/>
    <p:sldId id="286" r:id="rId17"/>
    <p:sldId id="288" r:id="rId18"/>
    <p:sldId id="290" r:id="rId19"/>
    <p:sldId id="292" r:id="rId20"/>
    <p:sldId id="294" r:id="rId21"/>
    <p:sldId id="296" r:id="rId22"/>
    <p:sldId id="298" r:id="rId23"/>
    <p:sldId id="300" r:id="rId24"/>
    <p:sldId id="302" r:id="rId25"/>
    <p:sldId id="304" r:id="rId26"/>
    <p:sldId id="306" r:id="rId27"/>
    <p:sldId id="308" r:id="rId28"/>
    <p:sldId id="310" r:id="rId29"/>
    <p:sldId id="312" r:id="rId30"/>
    <p:sldId id="314" r:id="rId31"/>
    <p:sldId id="316" r:id="rId32"/>
    <p:sldId id="318" r:id="rId33"/>
    <p:sldId id="320" r:id="rId34"/>
    <p:sldId id="333" r:id="rId35"/>
    <p:sldId id="322" r:id="rId36"/>
    <p:sldId id="324" r:id="rId37"/>
    <p:sldId id="334" r:id="rId38"/>
    <p:sldId id="338" r:id="rId39"/>
    <p:sldId id="335" r:id="rId40"/>
    <p:sldId id="336" r:id="rId41"/>
  </p:sldIdLst>
  <p:sldSz cx="12192000" cy="6858000"/>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varScale="1">
        <p:scale>
          <a:sx n="82" d="100"/>
          <a:sy n="82" d="100"/>
        </p:scale>
        <p:origin x="672" y="7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Hallituspartnerit Keski-Suomen toiminta oli minulle tuttua jo ennen hanketapaamista.</c:v>
                </c:pt>
              </c:strCache>
            </c:strRef>
          </c:tx>
          <c:spPr>
            <a:solidFill>
              <a:srgbClr val="234C5A"/>
            </a:solidFill>
            <a:ln>
              <a:solidFill>
                <a:srgbClr val="234C5A"/>
              </a:solidFill>
            </a:ln>
          </c:spPr>
          <c:invertIfNegative val="0"/>
          <c:dLbls>
            <c:dLbl>
              <c:idx val="0"/>
              <c:tx>
                <c:rich>
                  <a:bodyPr/>
                  <a:lstStyle/>
                  <a:p>
                    <a:r>
                      <a:rPr lang="en-US"/>
                      <a:t>23%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AA9D-493D-81DC-7886285F9F42}"/>
                </c:ext>
              </c:extLst>
            </c:dLbl>
            <c:dLbl>
              <c:idx val="1"/>
              <c:tx>
                <c:rich>
                  <a:bodyPr/>
                  <a:lstStyle/>
                  <a:p>
                    <a:r>
                      <a:rPr lang="en-US"/>
                      <a:t>77%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AA9D-493D-81DC-7886285F9F42}"/>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0.23</c:v>
                </c:pt>
                <c:pt idx="1">
                  <c:v>0.77</c:v>
                </c:pt>
              </c:numCache>
            </c:numRef>
          </c:val>
          <c:extLst>
            <c:ext xmlns:c16="http://schemas.microsoft.com/office/drawing/2014/chart" uri="{C3380CC4-5D6E-409C-BE32-E72D297353CC}">
              <c16:uniqueId val="{00000002-AA9D-493D-81DC-7886285F9F4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Hanketapaaminen innosti minua kehittämään yritykseni hallitustyöskentelyä aktiiviseen ja ammattimaiseen suuntaan.</c:v>
                </c:pt>
              </c:strCache>
            </c:strRef>
          </c:tx>
          <c:spPr>
            <a:solidFill>
              <a:srgbClr val="234C5A"/>
            </a:solidFill>
            <a:ln>
              <a:solidFill>
                <a:srgbClr val="234C5A"/>
              </a:solidFill>
            </a:ln>
          </c:spPr>
          <c:invertIfNegative val="0"/>
          <c:dLbls>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3233-49E4-B13F-33299237AEEB}"/>
                </c:ext>
              </c:extLst>
            </c:dLbl>
            <c:dLbl>
              <c:idx val="2"/>
              <c:tx>
                <c:rich>
                  <a:bodyPr/>
                  <a:lstStyle/>
                  <a:p>
                    <a:r>
                      <a:rPr lang="en-US"/>
                      <a:t>29%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3233-49E4-B13F-33299237AEEB}"/>
                </c:ext>
              </c:extLst>
            </c:dLbl>
            <c:dLbl>
              <c:idx val="3"/>
              <c:tx>
                <c:rich>
                  <a:bodyPr/>
                  <a:lstStyle/>
                  <a:p>
                    <a:r>
                      <a:rPr lang="en-US"/>
                      <a:t>36%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3233-49E4-B13F-33299237AEEB}"/>
                </c:ext>
              </c:extLst>
            </c:dLbl>
            <c:dLbl>
              <c:idx val="4"/>
              <c:tx>
                <c:rich>
                  <a:bodyPr/>
                  <a:lstStyle/>
                  <a:p>
                    <a:r>
                      <a:rPr lang="en-US"/>
                      <a:t>32%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3233-49E4-B13F-33299237AEEB}"/>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c:v>
                </c:pt>
                <c:pt idx="3">
                  <c:v>4. Melko samaa mieltä</c:v>
                </c:pt>
                <c:pt idx="4">
                  <c:v>5. Samaa mieltä</c:v>
                </c:pt>
              </c:strCache>
            </c:strRef>
          </c:cat>
          <c:val>
            <c:numRef>
              <c:f>Sheet1!$D$2:$D$6</c:f>
              <c:numCache>
                <c:formatCode>General</c:formatCode>
                <c:ptCount val="5"/>
                <c:pt idx="0">
                  <c:v>0</c:v>
                </c:pt>
                <c:pt idx="1">
                  <c:v>0.03</c:v>
                </c:pt>
                <c:pt idx="2">
                  <c:v>0.28999999999999998</c:v>
                </c:pt>
                <c:pt idx="3">
                  <c:v>0.36</c:v>
                </c:pt>
                <c:pt idx="4">
                  <c:v>0.32</c:v>
                </c:pt>
              </c:numCache>
            </c:numRef>
          </c:val>
          <c:extLst>
            <c:ext xmlns:c16="http://schemas.microsoft.com/office/drawing/2014/chart" uri="{C3380CC4-5D6E-409C-BE32-E72D297353CC}">
              <c16:uniqueId val="{00000005-3233-49E4-B13F-33299237AEE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Aion osallistua hallitustyöskentelyyn liittyvään koulutukseen lähitulevaisuudessa.</c:v>
                </c:pt>
              </c:strCache>
            </c:strRef>
          </c:tx>
          <c:spPr>
            <a:solidFill>
              <a:srgbClr val="234C5A"/>
            </a:solidFill>
            <a:ln>
              <a:solidFill>
                <a:srgbClr val="234C5A"/>
              </a:solidFill>
            </a:ln>
          </c:spPr>
          <c:invertIfNegative val="0"/>
          <c:dLbls>
            <c:dLbl>
              <c:idx val="0"/>
              <c:tx>
                <c:rich>
                  <a:bodyPr/>
                  <a:lstStyle/>
                  <a:p>
                    <a:r>
                      <a:rPr lang="en-US"/>
                      <a:t>32%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E162-46C0-ADC5-F7610C604BE0}"/>
                </c:ext>
              </c:extLst>
            </c:dLbl>
            <c:dLbl>
              <c:idx val="1"/>
              <c:tx>
                <c:rich>
                  <a:bodyPr/>
                  <a:lstStyle/>
                  <a:p>
                    <a:r>
                      <a:rPr lang="en-US"/>
                      <a:t>68%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E162-46C0-ADC5-F7610C604BE0}"/>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0.32</c:v>
                </c:pt>
                <c:pt idx="1">
                  <c:v>0.68</c:v>
                </c:pt>
              </c:numCache>
            </c:numRef>
          </c:val>
          <c:extLst>
            <c:ext xmlns:c16="http://schemas.microsoft.com/office/drawing/2014/chart" uri="{C3380CC4-5D6E-409C-BE32-E72D297353CC}">
              <c16:uniqueId val="{00000002-E162-46C0-ADC5-F7610C604BE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Olen aloittanut yrityksessäni hallitustyöskentelyn kehittämisen.</c:v>
                </c:pt>
              </c:strCache>
            </c:strRef>
          </c:tx>
          <c:spPr>
            <a:solidFill>
              <a:srgbClr val="234C5A"/>
            </a:solidFill>
            <a:ln>
              <a:solidFill>
                <a:srgbClr val="234C5A"/>
              </a:solidFill>
            </a:ln>
          </c:spPr>
          <c:invertIfNegative val="0"/>
          <c:dLbls>
            <c:dLbl>
              <c:idx val="0"/>
              <c:tx>
                <c:rich>
                  <a:bodyPr/>
                  <a:lstStyle/>
                  <a:p>
                    <a:r>
                      <a:rPr lang="en-US"/>
                      <a:t>58%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51F1-47FA-B4C9-D25F966AA5C8}"/>
                </c:ext>
              </c:extLst>
            </c:dLbl>
            <c:dLbl>
              <c:idx val="1"/>
              <c:tx>
                <c:rich>
                  <a:bodyPr/>
                  <a:lstStyle/>
                  <a:p>
                    <a:r>
                      <a:rPr lang="en-US"/>
                      <a:t>42%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51F1-47FA-B4C9-D25F966AA5C8}"/>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0.57999999999999996</c:v>
                </c:pt>
                <c:pt idx="1">
                  <c:v>0.42</c:v>
                </c:pt>
              </c:numCache>
            </c:numRef>
          </c:val>
          <c:extLst>
            <c:ext xmlns:c16="http://schemas.microsoft.com/office/drawing/2014/chart" uri="{C3380CC4-5D6E-409C-BE32-E72D297353CC}">
              <c16:uniqueId val="{00000002-51F1-47FA-B4C9-D25F966AA5C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Haluan kehittää yritykseni hallitustyöskentelyä aktiivisemmaksi ja ammattimaisemmaksi.</c:v>
                </c:pt>
              </c:strCache>
            </c:strRef>
          </c:tx>
          <c:spPr>
            <a:solidFill>
              <a:srgbClr val="234C5A"/>
            </a:solidFill>
            <a:ln>
              <a:solidFill>
                <a:srgbClr val="234C5A"/>
              </a:solidFill>
            </a:ln>
          </c:spPr>
          <c:invertIfNegative val="0"/>
          <c:dLbls>
            <c:dLbl>
              <c:idx val="2"/>
              <c:tx>
                <c:rich>
                  <a:bodyPr/>
                  <a:lstStyle/>
                  <a:p>
                    <a:r>
                      <a:rPr lang="en-US"/>
                      <a:t>13%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985D-486D-9465-D274FDBCBF59}"/>
                </c:ext>
              </c:extLst>
            </c:dLbl>
            <c:dLbl>
              <c:idx val="3"/>
              <c:tx>
                <c:rich>
                  <a:bodyPr/>
                  <a:lstStyle/>
                  <a:p>
                    <a:r>
                      <a:rPr lang="en-US"/>
                      <a:t>49%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985D-486D-9465-D274FDBCBF59}"/>
                </c:ext>
              </c:extLst>
            </c:dLbl>
            <c:dLbl>
              <c:idx val="4"/>
              <c:tx>
                <c:rich>
                  <a:bodyPr/>
                  <a:lstStyle/>
                  <a:p>
                    <a:r>
                      <a:rPr lang="en-US"/>
                      <a:t>38%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985D-486D-9465-D274FDBCBF59}"/>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mieltäkään</c:v>
                </c:pt>
                <c:pt idx="3">
                  <c:v>4. Melko samaa mieltä</c:v>
                </c:pt>
                <c:pt idx="4">
                  <c:v>5. Samaa mieltä</c:v>
                </c:pt>
              </c:strCache>
            </c:strRef>
          </c:cat>
          <c:val>
            <c:numRef>
              <c:f>Sheet1!$D$2:$D$6</c:f>
              <c:numCache>
                <c:formatCode>General</c:formatCode>
                <c:ptCount val="5"/>
                <c:pt idx="0">
                  <c:v>0</c:v>
                </c:pt>
                <c:pt idx="1">
                  <c:v>0</c:v>
                </c:pt>
                <c:pt idx="2">
                  <c:v>0.13</c:v>
                </c:pt>
                <c:pt idx="3">
                  <c:v>0.49</c:v>
                </c:pt>
                <c:pt idx="4">
                  <c:v>0.38</c:v>
                </c:pt>
              </c:numCache>
            </c:numRef>
          </c:val>
          <c:extLst>
            <c:ext xmlns:c16="http://schemas.microsoft.com/office/drawing/2014/chart" uri="{C3380CC4-5D6E-409C-BE32-E72D297353CC}">
              <c16:uniqueId val="{00000005-985D-486D-9465-D274FDBCBF5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Yritykseni hallituksessa on riippumaton jäsen tai riippumattomia jäseniä.</c:v>
                </c:pt>
              </c:strCache>
            </c:strRef>
          </c:tx>
          <c:spPr>
            <a:solidFill>
              <a:srgbClr val="234C5A"/>
            </a:solidFill>
            <a:ln>
              <a:solidFill>
                <a:srgbClr val="234C5A"/>
              </a:solidFill>
            </a:ln>
          </c:spPr>
          <c:invertIfNegative val="0"/>
          <c:dLbls>
            <c:dLbl>
              <c:idx val="0"/>
              <c:tx>
                <c:rich>
                  <a:bodyPr/>
                  <a:lstStyle/>
                  <a:p>
                    <a:r>
                      <a:rPr lang="en-US"/>
                      <a:t>17%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5ED3-4E16-9ECD-9A3CC2F83528}"/>
                </c:ext>
              </c:extLst>
            </c:dLbl>
            <c:dLbl>
              <c:idx val="1"/>
              <c:tx>
                <c:rich>
                  <a:bodyPr/>
                  <a:lstStyle/>
                  <a:p>
                    <a:r>
                      <a:rPr lang="en-US"/>
                      <a:t>83%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5ED3-4E16-9ECD-9A3CC2F83528}"/>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0.17</c:v>
                </c:pt>
                <c:pt idx="1">
                  <c:v>0.83</c:v>
                </c:pt>
              </c:numCache>
            </c:numRef>
          </c:val>
          <c:extLst>
            <c:ext xmlns:c16="http://schemas.microsoft.com/office/drawing/2014/chart" uri="{C3380CC4-5D6E-409C-BE32-E72D297353CC}">
              <c16:uniqueId val="{00000002-5ED3-4E16-9ECD-9A3CC2F8352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Yritykseni hallitukseen aiotaan valita riippumaton jäsen tai riippumattomia jäseniä seuraavassa yhtiökokouksessa.</c:v>
                </c:pt>
              </c:strCache>
            </c:strRef>
          </c:tx>
          <c:spPr>
            <a:solidFill>
              <a:srgbClr val="234C5A"/>
            </a:solidFill>
            <a:ln>
              <a:solidFill>
                <a:srgbClr val="234C5A"/>
              </a:solidFill>
            </a:ln>
          </c:spPr>
          <c:invertIfNegative val="0"/>
          <c:dLbls>
            <c:dLbl>
              <c:idx val="0"/>
              <c:tx>
                <c:rich>
                  <a:bodyPr/>
                  <a:lstStyle/>
                  <a:p>
                    <a:r>
                      <a:rPr lang="en-US"/>
                      <a:t>14%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A553-4FFF-AA2F-11BF5E85B377}"/>
                </c:ext>
              </c:extLst>
            </c:dLbl>
            <c:dLbl>
              <c:idx val="1"/>
              <c:tx>
                <c:rich>
                  <a:bodyPr/>
                  <a:lstStyle/>
                  <a:p>
                    <a:r>
                      <a:rPr lang="en-US"/>
                      <a:t>86%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A553-4FFF-AA2F-11BF5E85B377}"/>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0.14000000000000001</c:v>
                </c:pt>
                <c:pt idx="1">
                  <c:v>0.86</c:v>
                </c:pt>
              </c:numCache>
            </c:numRef>
          </c:val>
          <c:extLst>
            <c:ext xmlns:c16="http://schemas.microsoft.com/office/drawing/2014/chart" uri="{C3380CC4-5D6E-409C-BE32-E72D297353CC}">
              <c16:uniqueId val="{00000002-A553-4FFF-AA2F-11BF5E85B37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Mikäli olet hankkeen aikana päätynyt kehittämään yrityksesi hallitustyöskentelyä, kuinka monta hallituksen kokousta aiot jatkossa pitää kunkin tilikauden aikana?</c:v>
                </c:pt>
              </c:strCache>
            </c:strRef>
          </c:tx>
          <c:spPr>
            <a:solidFill>
              <a:srgbClr val="234C5A"/>
            </a:solidFill>
            <a:ln>
              <a:solidFill>
                <a:srgbClr val="234C5A"/>
              </a:solidFill>
            </a:ln>
          </c:spPr>
          <c:invertIfNegative val="0"/>
          <c:dLbls>
            <c:dLbl>
              <c:idx val="0"/>
              <c:tx>
                <c:rich>
                  <a:bodyPr/>
                  <a:lstStyle/>
                  <a:p>
                    <a:r>
                      <a:rPr lang="en-US"/>
                      <a:t>67%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35DC-43F1-B443-2C1C650095A7}"/>
                </c:ext>
              </c:extLst>
            </c:dLbl>
            <c:dLbl>
              <c:idx val="1"/>
              <c:tx>
                <c:rich>
                  <a:bodyPr/>
                  <a:lstStyle/>
                  <a:p>
                    <a:r>
                      <a:rPr lang="en-US"/>
                      <a:t>24%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35DC-43F1-B443-2C1C650095A7}"/>
                </c:ext>
              </c:extLst>
            </c:dLbl>
            <c:dLbl>
              <c:idx val="2"/>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35DC-43F1-B443-2C1C650095A7}"/>
                </c:ext>
              </c:extLst>
            </c:dLbl>
            <c:dLbl>
              <c:idx val="3"/>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35DC-43F1-B443-2C1C650095A7}"/>
                </c:ext>
              </c:extLst>
            </c:dLbl>
            <c:dLbl>
              <c:idx val="4"/>
              <c:tx>
                <c:rich>
                  <a:bodyPr/>
                  <a:lstStyle/>
                  <a:p>
                    <a:r>
                      <a:rPr lang="en-US" dirty="0"/>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35DC-43F1-B443-2C1C650095A7}"/>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2-4</c:v>
                </c:pt>
                <c:pt idx="1">
                  <c:v>2. 5-7</c:v>
                </c:pt>
                <c:pt idx="2">
                  <c:v>3. 8-10</c:v>
                </c:pt>
                <c:pt idx="3">
                  <c:v>4. 11-12</c:v>
                </c:pt>
                <c:pt idx="4">
                  <c:v>Muu, mikä?</c:v>
                </c:pt>
              </c:strCache>
            </c:strRef>
          </c:cat>
          <c:val>
            <c:numRef>
              <c:f>Sheet1!$D$2:$D$6</c:f>
              <c:numCache>
                <c:formatCode>General</c:formatCode>
                <c:ptCount val="5"/>
                <c:pt idx="0">
                  <c:v>0.67</c:v>
                </c:pt>
                <c:pt idx="1">
                  <c:v>0.24</c:v>
                </c:pt>
                <c:pt idx="2">
                  <c:v>0.03</c:v>
                </c:pt>
                <c:pt idx="3">
                  <c:v>0.03</c:v>
                </c:pt>
                <c:pt idx="4">
                  <c:v>0.03</c:v>
                </c:pt>
              </c:numCache>
            </c:numRef>
          </c:val>
          <c:extLst>
            <c:ext xmlns:c16="http://schemas.microsoft.com/office/drawing/2014/chart" uri="{C3380CC4-5D6E-409C-BE32-E72D297353CC}">
              <c16:uniqueId val="{00000005-35DC-43F1-B443-2C1C650095A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Hallitustyöskentelyä on yrityksessäni tarpeen kehittää aktiivisemmiksi tai ammattimaisemmiksi.</c:v>
                </c:pt>
              </c:strCache>
            </c:strRef>
          </c:tx>
          <c:spPr>
            <a:solidFill>
              <a:srgbClr val="234C5A"/>
            </a:solidFill>
            <a:ln>
              <a:solidFill>
                <a:srgbClr val="234C5A"/>
              </a:solidFill>
            </a:ln>
          </c:spPr>
          <c:invertIfNegative val="0"/>
          <c:dLbls>
            <c:dLbl>
              <c:idx val="1"/>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77C-4BB7-A56D-588D334344E0}"/>
                </c:ext>
              </c:extLst>
            </c:dLbl>
            <c:dLbl>
              <c:idx val="2"/>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C77C-4BB7-A56D-588D334344E0}"/>
                </c:ext>
              </c:extLst>
            </c:dLbl>
            <c:dLbl>
              <c:idx val="3"/>
              <c:tx>
                <c:rich>
                  <a:bodyPr/>
                  <a:lstStyle/>
                  <a:p>
                    <a:r>
                      <a:rPr lang="en-US"/>
                      <a:t>48%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C77C-4BB7-A56D-588D334344E0}"/>
                </c:ext>
              </c:extLst>
            </c:dLbl>
            <c:dLbl>
              <c:idx val="4"/>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C77C-4BB7-A56D-588D334344E0}"/>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mieltäkään</c:v>
                </c:pt>
                <c:pt idx="3">
                  <c:v>4. Melko samaa mieltä</c:v>
                </c:pt>
                <c:pt idx="4">
                  <c:v>5. Samaa mieltä</c:v>
                </c:pt>
              </c:strCache>
            </c:strRef>
          </c:cat>
          <c:val>
            <c:numRef>
              <c:f>Sheet1!$D$2:$D$6</c:f>
              <c:numCache>
                <c:formatCode>General</c:formatCode>
                <c:ptCount val="5"/>
                <c:pt idx="0">
                  <c:v>0</c:v>
                </c:pt>
                <c:pt idx="1">
                  <c:v>0.11</c:v>
                </c:pt>
                <c:pt idx="2">
                  <c:v>0.26</c:v>
                </c:pt>
                <c:pt idx="3">
                  <c:v>0.48</c:v>
                </c:pt>
                <c:pt idx="4">
                  <c:v>0.15</c:v>
                </c:pt>
              </c:numCache>
            </c:numRef>
          </c:val>
          <c:extLst>
            <c:ext xmlns:c16="http://schemas.microsoft.com/office/drawing/2014/chart" uri="{C3380CC4-5D6E-409C-BE32-E72D297353CC}">
              <c16:uniqueId val="{00000005-C77C-4BB7-A56D-588D334344E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Sain hanketapaamisessa riittävästi tietoa Hallituspartnerit Keski-Suomen toiminnasta.</c:v>
                </c:pt>
              </c:strCache>
            </c:strRef>
          </c:tx>
          <c:spPr>
            <a:solidFill>
              <a:srgbClr val="234C5A"/>
            </a:solidFill>
            <a:ln>
              <a:solidFill>
                <a:srgbClr val="234C5A"/>
              </a:solidFill>
            </a:ln>
          </c:spPr>
          <c:invertIfNegative val="0"/>
          <c:dLbls>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ADD7-4F08-A3DD-E266BBF691B1}"/>
                </c:ext>
              </c:extLst>
            </c:dLbl>
            <c:dLbl>
              <c:idx val="2"/>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ADD7-4F08-A3DD-E266BBF691B1}"/>
                </c:ext>
              </c:extLst>
            </c:dLbl>
            <c:dLbl>
              <c:idx val="3"/>
              <c:tx>
                <c:rich>
                  <a:bodyPr/>
                  <a:lstStyle/>
                  <a:p>
                    <a:r>
                      <a:rPr lang="en-US"/>
                      <a:t>56%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ADD7-4F08-A3DD-E266BBF691B1}"/>
                </c:ext>
              </c:extLst>
            </c:dLbl>
            <c:dLbl>
              <c:idx val="4"/>
              <c:tx>
                <c:rich>
                  <a:bodyPr/>
                  <a:lstStyle/>
                  <a:p>
                    <a:r>
                      <a:rPr lang="en-US"/>
                      <a:t>36%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ADD7-4F08-A3DD-E266BBF691B1}"/>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c:v>
                </c:pt>
                <c:pt idx="3">
                  <c:v>4. Melko samaa mieltä</c:v>
                </c:pt>
                <c:pt idx="4">
                  <c:v>5. Samaa mieltä</c:v>
                </c:pt>
              </c:strCache>
            </c:strRef>
          </c:cat>
          <c:val>
            <c:numRef>
              <c:f>Sheet1!$D$2:$D$6</c:f>
              <c:numCache>
                <c:formatCode>General</c:formatCode>
                <c:ptCount val="5"/>
                <c:pt idx="0">
                  <c:v>0</c:v>
                </c:pt>
                <c:pt idx="1">
                  <c:v>0.03</c:v>
                </c:pt>
                <c:pt idx="2">
                  <c:v>0.05</c:v>
                </c:pt>
                <c:pt idx="3">
                  <c:v>0.56000000000000005</c:v>
                </c:pt>
                <c:pt idx="4">
                  <c:v>0.36</c:v>
                </c:pt>
              </c:numCache>
            </c:numRef>
          </c:val>
          <c:extLst>
            <c:ext xmlns:c16="http://schemas.microsoft.com/office/drawing/2014/chart" uri="{C3380CC4-5D6E-409C-BE32-E72D297353CC}">
              <c16:uniqueId val="{00000005-ADD7-4F08-A3DD-E266BBF691B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Keski-Suomen Yrittäjien toiminta oli minulle tuttua jo ennen hanketapaamista</c:v>
                </c:pt>
              </c:strCache>
            </c:strRef>
          </c:tx>
          <c:spPr>
            <a:solidFill>
              <a:srgbClr val="234C5A"/>
            </a:solidFill>
            <a:ln>
              <a:solidFill>
                <a:srgbClr val="234C5A"/>
              </a:solidFill>
            </a:ln>
          </c:spPr>
          <c:invertIfNegative val="0"/>
          <c:dLbls>
            <c:dLbl>
              <c:idx val="0"/>
              <c:tx>
                <c:rich>
                  <a:bodyPr/>
                  <a:lstStyle/>
                  <a:p>
                    <a:r>
                      <a:rPr lang="en-US"/>
                      <a:t>74%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2F5B-4A97-AF5C-371BE8E5B3C6}"/>
                </c:ext>
              </c:extLst>
            </c:dLbl>
            <c:dLbl>
              <c:idx val="1"/>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2F5B-4A97-AF5C-371BE8E5B3C6}"/>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0.74</c:v>
                </c:pt>
                <c:pt idx="1">
                  <c:v>0.26</c:v>
                </c:pt>
              </c:numCache>
            </c:numRef>
          </c:val>
          <c:extLst>
            <c:ext xmlns:c16="http://schemas.microsoft.com/office/drawing/2014/chart" uri="{C3380CC4-5D6E-409C-BE32-E72D297353CC}">
              <c16:uniqueId val="{00000002-2F5B-4A97-AF5C-371BE8E5B3C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Sain hanketapaamisessa hyödyllistä tietoa yritystoimintani kannalta.</c:v>
                </c:pt>
              </c:strCache>
            </c:strRef>
          </c:tx>
          <c:spPr>
            <a:solidFill>
              <a:srgbClr val="234C5A"/>
            </a:solidFill>
            <a:ln>
              <a:solidFill>
                <a:srgbClr val="234C5A"/>
              </a:solidFill>
            </a:ln>
          </c:spPr>
          <c:invertIfNegative val="0"/>
          <c:dLbls>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BF85-4060-8E2F-187AE74DFDE9}"/>
                </c:ext>
              </c:extLst>
            </c:dLbl>
            <c:dLbl>
              <c:idx val="2"/>
              <c:tx>
                <c:rich>
                  <a:bodyPr/>
                  <a:lstStyle/>
                  <a:p>
                    <a:r>
                      <a:rPr lang="en-US"/>
                      <a:t>12%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BF85-4060-8E2F-187AE74DFDE9}"/>
                </c:ext>
              </c:extLst>
            </c:dLbl>
            <c:dLbl>
              <c:idx val="3"/>
              <c:tx>
                <c:rich>
                  <a:bodyPr/>
                  <a:lstStyle/>
                  <a:p>
                    <a:r>
                      <a:rPr lang="en-US"/>
                      <a:t>53%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BF85-4060-8E2F-187AE74DFDE9}"/>
                </c:ext>
              </c:extLst>
            </c:dLbl>
            <c:dLbl>
              <c:idx val="4"/>
              <c:tx>
                <c:rich>
                  <a:bodyPr/>
                  <a:lstStyle/>
                  <a:p>
                    <a:r>
                      <a:rPr lang="en-US"/>
                      <a:t>32%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BF85-4060-8E2F-187AE74DFDE9}"/>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c:v>
                </c:pt>
                <c:pt idx="3">
                  <c:v>4. Melko samaa mieltä</c:v>
                </c:pt>
                <c:pt idx="4">
                  <c:v>5. Samaa mieltä</c:v>
                </c:pt>
              </c:strCache>
            </c:strRef>
          </c:cat>
          <c:val>
            <c:numRef>
              <c:f>Sheet1!$D$2:$D$6</c:f>
              <c:numCache>
                <c:formatCode>General</c:formatCode>
                <c:ptCount val="5"/>
                <c:pt idx="0">
                  <c:v>0</c:v>
                </c:pt>
                <c:pt idx="1">
                  <c:v>0.03</c:v>
                </c:pt>
                <c:pt idx="2">
                  <c:v>0.12</c:v>
                </c:pt>
                <c:pt idx="3">
                  <c:v>0.53</c:v>
                </c:pt>
                <c:pt idx="4">
                  <c:v>0.32</c:v>
                </c:pt>
              </c:numCache>
            </c:numRef>
          </c:val>
          <c:extLst>
            <c:ext xmlns:c16="http://schemas.microsoft.com/office/drawing/2014/chart" uri="{C3380CC4-5D6E-409C-BE32-E72D297353CC}">
              <c16:uniqueId val="{00000005-BF85-4060-8E2F-187AE74DFDE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Hanketapaamisessa käsiteltiin asioita, jotka ovat merkityksellisiä yritystoimintani kannalta.</c:v>
                </c:pt>
              </c:strCache>
            </c:strRef>
          </c:tx>
          <c:spPr>
            <a:solidFill>
              <a:srgbClr val="234C5A"/>
            </a:solidFill>
            <a:ln>
              <a:solidFill>
                <a:srgbClr val="234C5A"/>
              </a:solidFill>
            </a:ln>
          </c:spPr>
          <c:invertIfNegative val="0"/>
          <c:dLbls>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27B2-4216-8159-C9E58A262FC2}"/>
                </c:ext>
              </c:extLst>
            </c:dLbl>
            <c:dLbl>
              <c:idx val="2"/>
              <c:tx>
                <c:rich>
                  <a:bodyPr/>
                  <a:lstStyle/>
                  <a:p>
                    <a:r>
                      <a:rPr lang="en-US"/>
                      <a:t>13%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27B2-4216-8159-C9E58A262FC2}"/>
                </c:ext>
              </c:extLst>
            </c:dLbl>
            <c:dLbl>
              <c:idx val="3"/>
              <c:tx>
                <c:rich>
                  <a:bodyPr/>
                  <a:lstStyle/>
                  <a:p>
                    <a:r>
                      <a:rPr lang="en-US"/>
                      <a:t>51%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27B2-4216-8159-C9E58A262FC2}"/>
                </c:ext>
              </c:extLst>
            </c:dLbl>
            <c:dLbl>
              <c:idx val="4"/>
              <c:tx>
                <c:rich>
                  <a:bodyPr/>
                  <a:lstStyle/>
                  <a:p>
                    <a:r>
                      <a:rPr lang="en-US"/>
                      <a:t>33%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27B2-4216-8159-C9E58A262FC2}"/>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c:v>
                </c:pt>
                <c:pt idx="3">
                  <c:v>4. Melko samaa mieltä</c:v>
                </c:pt>
                <c:pt idx="4">
                  <c:v>5. Samaa mieltä</c:v>
                </c:pt>
              </c:strCache>
            </c:strRef>
          </c:cat>
          <c:val>
            <c:numRef>
              <c:f>Sheet1!$D$2:$D$6</c:f>
              <c:numCache>
                <c:formatCode>General</c:formatCode>
                <c:ptCount val="5"/>
                <c:pt idx="0">
                  <c:v>0</c:v>
                </c:pt>
                <c:pt idx="1">
                  <c:v>0.03</c:v>
                </c:pt>
                <c:pt idx="2">
                  <c:v>0.13</c:v>
                </c:pt>
                <c:pt idx="3">
                  <c:v>0.51</c:v>
                </c:pt>
                <c:pt idx="4">
                  <c:v>0.33</c:v>
                </c:pt>
              </c:numCache>
            </c:numRef>
          </c:val>
          <c:extLst>
            <c:ext xmlns:c16="http://schemas.microsoft.com/office/drawing/2014/chart" uri="{C3380CC4-5D6E-409C-BE32-E72D297353CC}">
              <c16:uniqueId val="{00000005-27B2-4216-8159-C9E58A262FC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Tapaamisesta laadittu kehittämisraportti oli minulle hyödyllinen.</c:v>
                </c:pt>
              </c:strCache>
            </c:strRef>
          </c:tx>
          <c:spPr>
            <a:solidFill>
              <a:srgbClr val="234C5A"/>
            </a:solidFill>
            <a:ln>
              <a:solidFill>
                <a:srgbClr val="234C5A"/>
              </a:solidFill>
            </a:ln>
          </c:spPr>
          <c:invertIfNegative val="0"/>
          <c:dLbls>
            <c:dLbl>
              <c:idx val="1"/>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74C7-43D5-AC79-EA53E0EE7372}"/>
                </c:ext>
              </c:extLst>
            </c:dLbl>
            <c:dLbl>
              <c:idx val="2"/>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74C7-43D5-AC79-EA53E0EE7372}"/>
                </c:ext>
              </c:extLst>
            </c:dLbl>
            <c:dLbl>
              <c:idx val="3"/>
              <c:tx>
                <c:rich>
                  <a:bodyPr/>
                  <a:lstStyle/>
                  <a:p>
                    <a:r>
                      <a:rPr lang="en-US"/>
                      <a:t>56%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74C7-43D5-AC79-EA53E0EE7372}"/>
                </c:ext>
              </c:extLst>
            </c:dLbl>
            <c:dLbl>
              <c:idx val="4"/>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74C7-43D5-AC79-EA53E0EE7372}"/>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c:v>
                </c:pt>
                <c:pt idx="3">
                  <c:v>4. Melko samaa mieltä</c:v>
                </c:pt>
                <c:pt idx="4">
                  <c:v>5. Samaa mieltä</c:v>
                </c:pt>
              </c:strCache>
            </c:strRef>
          </c:cat>
          <c:val>
            <c:numRef>
              <c:f>Sheet1!$D$2:$D$6</c:f>
              <c:numCache>
                <c:formatCode>General</c:formatCode>
                <c:ptCount val="5"/>
                <c:pt idx="0">
                  <c:v>0</c:v>
                </c:pt>
                <c:pt idx="1">
                  <c:v>0.03</c:v>
                </c:pt>
                <c:pt idx="2">
                  <c:v>0.15</c:v>
                </c:pt>
                <c:pt idx="3">
                  <c:v>0.56000000000000005</c:v>
                </c:pt>
                <c:pt idx="4">
                  <c:v>0.26</c:v>
                </c:pt>
              </c:numCache>
            </c:numRef>
          </c:val>
          <c:extLst>
            <c:ext xmlns:c16="http://schemas.microsoft.com/office/drawing/2014/chart" uri="{C3380CC4-5D6E-409C-BE32-E72D297353CC}">
              <c16:uniqueId val="{00000005-74C7-43D5-AC79-EA53E0EE737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Hanketapaamisen materiaalit olivat minulle hyödyllisiä.</c:v>
                </c:pt>
              </c:strCache>
            </c:strRef>
          </c:tx>
          <c:spPr>
            <a:solidFill>
              <a:srgbClr val="234C5A"/>
            </a:solidFill>
            <a:ln>
              <a:solidFill>
                <a:srgbClr val="234C5A"/>
              </a:solidFill>
            </a:ln>
          </c:spPr>
          <c:invertIfNegative val="0"/>
          <c:dLbls>
            <c:dLbl>
              <c:idx val="1"/>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B7FA-41EC-B740-29D4281F6185}"/>
                </c:ext>
              </c:extLst>
            </c:dLbl>
            <c:dLbl>
              <c:idx val="2"/>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B7FA-41EC-B740-29D4281F6185}"/>
                </c:ext>
              </c:extLst>
            </c:dLbl>
            <c:dLbl>
              <c:idx val="3"/>
              <c:tx>
                <c:rich>
                  <a:bodyPr/>
                  <a:lstStyle/>
                  <a:p>
                    <a:r>
                      <a:rPr lang="en-US"/>
                      <a:t>56%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B7FA-41EC-B740-29D4281F6185}"/>
                </c:ext>
              </c:extLst>
            </c:dLbl>
            <c:dLbl>
              <c:idx val="4"/>
              <c:tx>
                <c:rich>
                  <a:bodyPr/>
                  <a:lstStyle/>
                  <a:p>
                    <a:r>
                      <a:rPr lang="en-US"/>
                      <a:t>31%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B7FA-41EC-B740-29D4281F6185}"/>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c:v>
                </c:pt>
                <c:pt idx="3">
                  <c:v>4. Melko samaa mieltä</c:v>
                </c:pt>
                <c:pt idx="4">
                  <c:v>5. Samaa mieltä</c:v>
                </c:pt>
              </c:strCache>
            </c:strRef>
          </c:cat>
          <c:val>
            <c:numRef>
              <c:f>Sheet1!$D$2:$D$6</c:f>
              <c:numCache>
                <c:formatCode>General</c:formatCode>
                <c:ptCount val="5"/>
                <c:pt idx="0">
                  <c:v>0</c:v>
                </c:pt>
                <c:pt idx="1">
                  <c:v>0.02</c:v>
                </c:pt>
                <c:pt idx="2">
                  <c:v>0.11</c:v>
                </c:pt>
                <c:pt idx="3">
                  <c:v>0.56000000000000005</c:v>
                </c:pt>
                <c:pt idx="4">
                  <c:v>0.31</c:v>
                </c:pt>
              </c:numCache>
            </c:numRef>
          </c:val>
          <c:extLst>
            <c:ext xmlns:c16="http://schemas.microsoft.com/office/drawing/2014/chart" uri="{C3380CC4-5D6E-409C-BE32-E72D297353CC}">
              <c16:uniqueId val="{00000005-B7FA-41EC-B740-29D4281F618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Yrityksessäni on käynnistetty ESG (vastuullisuus) prosessi.</c:v>
                </c:pt>
              </c:strCache>
            </c:strRef>
          </c:tx>
          <c:spPr>
            <a:solidFill>
              <a:srgbClr val="234C5A"/>
            </a:solidFill>
            <a:ln>
              <a:solidFill>
                <a:srgbClr val="234C5A"/>
              </a:solidFill>
            </a:ln>
          </c:spPr>
          <c:invertIfNegative val="0"/>
          <c:dLbls>
            <c:dLbl>
              <c:idx val="0"/>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C244-4374-809F-1B40615C65C9}"/>
                </c:ext>
              </c:extLst>
            </c:dLbl>
            <c:dLbl>
              <c:idx val="1"/>
              <c:tx>
                <c:rich>
                  <a:bodyPr/>
                  <a:lstStyle/>
                  <a:p>
                    <a:r>
                      <a:rPr lang="en-US"/>
                      <a:t>85%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244-4374-809F-1B40615C65C9}"/>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1. Kyllä</c:v>
                </c:pt>
                <c:pt idx="1">
                  <c:v>2. Ei</c:v>
                </c:pt>
              </c:strCache>
            </c:strRef>
          </c:cat>
          <c:val>
            <c:numRef>
              <c:f>Sheet1!$D$2:$D$3</c:f>
              <c:numCache>
                <c:formatCode>General</c:formatCode>
                <c:ptCount val="2"/>
                <c:pt idx="0">
                  <c:v>0.15</c:v>
                </c:pt>
                <c:pt idx="1">
                  <c:v>0.85</c:v>
                </c:pt>
              </c:numCache>
            </c:numRef>
          </c:val>
          <c:extLst>
            <c:ext xmlns:c16="http://schemas.microsoft.com/office/drawing/2014/chart" uri="{C3380CC4-5D6E-409C-BE32-E72D297353CC}">
              <c16:uniqueId val="{00000002-C244-4374-809F-1B40615C65C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Sain hanketapaamisessa käyttökelpoisia ehdotuksia yritykseni hallitustyöskentelyn kehittämiseksi.</c:v>
                </c:pt>
              </c:strCache>
            </c:strRef>
          </c:tx>
          <c:spPr>
            <a:solidFill>
              <a:srgbClr val="234C5A"/>
            </a:solidFill>
            <a:ln>
              <a:solidFill>
                <a:srgbClr val="234C5A"/>
              </a:solidFill>
            </a:ln>
          </c:spPr>
          <c:invertIfNegative val="0"/>
          <c:dLbls>
            <c:dLbl>
              <c:idx val="1"/>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B1E-41D3-B8BF-5FE39FAC760B}"/>
                </c:ext>
              </c:extLst>
            </c:dLbl>
            <c:dLbl>
              <c:idx val="2"/>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CB1E-41D3-B8BF-5FE39FAC760B}"/>
                </c:ext>
              </c:extLst>
            </c:dLbl>
            <c:dLbl>
              <c:idx val="3"/>
              <c:tx>
                <c:rich>
                  <a:bodyPr/>
                  <a:lstStyle/>
                  <a:p>
                    <a:r>
                      <a:rPr lang="en-US"/>
                      <a:t>50%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CB1E-41D3-B8BF-5FE39FAC760B}"/>
                </c:ext>
              </c:extLst>
            </c:dLbl>
            <c:dLbl>
              <c:idx val="4"/>
              <c:tx>
                <c:rich>
                  <a:bodyPr/>
                  <a:lstStyle/>
                  <a:p>
                    <a:r>
                      <a:rPr lang="en-US"/>
                      <a:t>34%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CB1E-41D3-B8BF-5FE39FAC760B}"/>
                </c:ext>
              </c:extLst>
            </c:dLbl>
            <c:spPr>
              <a:noFill/>
              <a:ln>
                <a:noFill/>
              </a:ln>
              <a:effectLst/>
            </c:spPr>
            <c:txPr>
              <a:bodyPr/>
              <a:lstStyle/>
              <a:p>
                <a:pPr>
                  <a:defRPr sz="16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1. Eri mieltä</c:v>
                </c:pt>
                <c:pt idx="1">
                  <c:v>2. Melko eri mieltä</c:v>
                </c:pt>
                <c:pt idx="2">
                  <c:v>3. En eri enkä samaa mieltäkään</c:v>
                </c:pt>
                <c:pt idx="3">
                  <c:v>4. Melko samaa mieltä</c:v>
                </c:pt>
                <c:pt idx="4">
                  <c:v>5. Samaa mieltä</c:v>
                </c:pt>
              </c:strCache>
            </c:strRef>
          </c:cat>
          <c:val>
            <c:numRef>
              <c:f>Sheet1!$D$2:$D$6</c:f>
              <c:numCache>
                <c:formatCode>General</c:formatCode>
                <c:ptCount val="5"/>
                <c:pt idx="0">
                  <c:v>0</c:v>
                </c:pt>
                <c:pt idx="1">
                  <c:v>0.05</c:v>
                </c:pt>
                <c:pt idx="2">
                  <c:v>0.11</c:v>
                </c:pt>
                <c:pt idx="3">
                  <c:v>0.5</c:v>
                </c:pt>
                <c:pt idx="4">
                  <c:v>0.34</c:v>
                </c:pt>
              </c:numCache>
            </c:numRef>
          </c:val>
          <c:extLst>
            <c:ext xmlns:c16="http://schemas.microsoft.com/office/drawing/2014/chart" uri="{C3380CC4-5D6E-409C-BE32-E72D297353CC}">
              <c16:uniqueId val="{00000005-CB1E-41D3-B8BF-5FE39FAC760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4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4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7C186046-E4CB-4A9A-BD47-CD03F5B39716}" type="datetimeFigureOut">
              <a:rPr lang="en-US" smtClean="0"/>
              <a:t>12/27/2023</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5EB99880-729C-4304-BB37-2B02BC31BF64}" type="datetimeFigureOut">
              <a:rPr lang="en-US" smtClean="0"/>
              <a:t>12/27/2023</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0A4310A-366D-455C-BFC2-C2817681E903}" type="datetimeFigureOut">
              <a:rPr lang="en-US" smtClean="0"/>
              <a:t>12/27/2023</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5762EF7-9E99-4EBB-AA77-BF01563084BE}" type="datetimeFigureOut">
              <a:rPr lang="en-US" smtClean="0"/>
              <a:t>12/27/2023</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0D941DFA-34D6-48B1-99F8-AC71585BDE33}" type="datetimeFigureOut">
              <a:rPr lang="en-US" smtClean="0"/>
              <a:t>12/27/2023</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21ED2ED5-D290-4A38-BEF8-EA58EFEEBA46}" type="datetimeFigureOut">
              <a:rPr lang="en-US" smtClean="0"/>
              <a:t>12/27/2023</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A696A4DB-949A-462F-B1EC-194CC610AA70}" type="datetimeFigureOut">
              <a:rPr lang="en-US" smtClean="0"/>
              <a:t>12/27/2023</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A7E3287-963D-4961-A502-53C36B447144}" type="datetimeFigureOut">
              <a:rPr lang="en-US" smtClean="0"/>
              <a:t>12/27/2023</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18D543A1-2FFC-4959-95A0-07DF57879851}" type="datetimeFigureOut">
              <a:rPr lang="en-US" smtClean="0"/>
              <a:t>12/27/2023</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39F0843C-53D8-4CAD-B318-832D0874F2C3}" type="datetimeFigureOut">
              <a:rPr lang="en-US" smtClean="0"/>
              <a:t>12/27/2023</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AC5D1D1A-F24A-4B65-9891-2E46FB3AD7DD}" type="datetimeFigureOut">
              <a:rPr lang="en-US" smtClean="0"/>
              <a:t>12/27/2023</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12/27/2023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635000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ctr"/>
          <a:lstStyle/>
          <a:p>
            <a:pPr algn="ctr"/>
            <a:r>
              <a:rPr sz="3600" b="1" i="0" u="none" dirty="0" err="1">
                <a:solidFill>
                  <a:srgbClr val="333333"/>
                </a:solidFill>
                <a:latin typeface="Arial"/>
              </a:rPr>
              <a:t>Hallitukset</a:t>
            </a:r>
            <a:r>
              <a:rPr sz="3600" b="1" i="0" u="none" dirty="0">
                <a:solidFill>
                  <a:srgbClr val="333333"/>
                </a:solidFill>
                <a:latin typeface="Arial"/>
              </a:rPr>
              <a:t> </a:t>
            </a:r>
            <a:r>
              <a:rPr sz="3600" b="1" i="0" u="none" dirty="0" err="1">
                <a:solidFill>
                  <a:srgbClr val="333333"/>
                </a:solidFill>
                <a:latin typeface="Arial"/>
              </a:rPr>
              <a:t>Töihin</a:t>
            </a:r>
            <a:r>
              <a:rPr sz="3600" b="1" i="0" u="none" dirty="0">
                <a:solidFill>
                  <a:srgbClr val="333333"/>
                </a:solidFill>
                <a:latin typeface="Arial"/>
              </a:rPr>
              <a:t>! </a:t>
            </a:r>
            <a:r>
              <a:rPr lang="fi-FI" sz="3600" b="1" i="0" u="none" dirty="0">
                <a:solidFill>
                  <a:srgbClr val="333333"/>
                </a:solidFill>
                <a:latin typeface="Arial"/>
              </a:rPr>
              <a:t>–</a:t>
            </a:r>
            <a:r>
              <a:rPr sz="3600" b="1" i="0" u="none" dirty="0" err="1">
                <a:solidFill>
                  <a:srgbClr val="333333"/>
                </a:solidFill>
                <a:latin typeface="Arial"/>
              </a:rPr>
              <a:t>hankkeen</a:t>
            </a:r>
            <a:r>
              <a:rPr lang="fi-FI" sz="3600" b="1" i="0" u="none" dirty="0">
                <a:solidFill>
                  <a:srgbClr val="333333"/>
                </a:solidFill>
                <a:latin typeface="Arial"/>
              </a:rPr>
              <a:t> kysely</a:t>
            </a:r>
            <a:r>
              <a:rPr sz="3600" b="1" i="0" u="none" dirty="0">
                <a:solidFill>
                  <a:srgbClr val="333333"/>
                </a:solidFill>
                <a:latin typeface="Arial"/>
              </a:rPr>
              <a:t> </a:t>
            </a:r>
            <a:r>
              <a:rPr sz="3600" b="1" i="0" u="none" dirty="0" err="1">
                <a:solidFill>
                  <a:srgbClr val="333333"/>
                </a:solidFill>
                <a:latin typeface="Arial"/>
              </a:rPr>
              <a:t>osallistujille</a:t>
            </a:r>
            <a:endParaRPr sz="3600" b="1" i="0" u="none" dirty="0">
              <a:solidFill>
                <a:srgbClr val="333333"/>
              </a:solidFill>
              <a:latin typeface="Arial"/>
            </a:endParaRPr>
          </a:p>
          <a:p>
            <a:pPr algn="ctr"/>
            <a:r>
              <a:rPr sz="2400" b="0" i="0" u="none" dirty="0" err="1">
                <a:solidFill>
                  <a:srgbClr val="333333"/>
                </a:solidFill>
                <a:latin typeface="Arial"/>
              </a:rPr>
              <a:t>Vastaajien</a:t>
            </a:r>
            <a:r>
              <a:rPr sz="2400" b="0" i="0" u="none" dirty="0">
                <a:solidFill>
                  <a:srgbClr val="333333"/>
                </a:solidFill>
                <a:latin typeface="Arial"/>
              </a:rPr>
              <a:t> </a:t>
            </a:r>
            <a:r>
              <a:rPr sz="2400" b="0" i="0" u="none" dirty="0" err="1">
                <a:solidFill>
                  <a:srgbClr val="333333"/>
                </a:solidFill>
                <a:latin typeface="Arial"/>
              </a:rPr>
              <a:t>kokonaismäärä</a:t>
            </a:r>
            <a:r>
              <a:rPr sz="2400" b="0" i="0" u="none" dirty="0">
                <a:solidFill>
                  <a:srgbClr val="333333"/>
                </a:solidFill>
                <a:latin typeface="Arial"/>
              </a:rPr>
              <a:t>: 63</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5. </a:t>
            </a:r>
            <a:r>
              <a:rPr sz="1600" b="1" i="0" u="none" dirty="0" err="1">
                <a:latin typeface="Arial" pitchFamily="34" charset="0"/>
              </a:rPr>
              <a:t>Hanketapaamisessa</a:t>
            </a:r>
            <a:r>
              <a:rPr sz="1600" b="1" i="0" u="none" dirty="0">
                <a:latin typeface="Arial" pitchFamily="34" charset="0"/>
              </a:rPr>
              <a:t> </a:t>
            </a:r>
            <a:r>
              <a:rPr sz="1600" b="1" i="0" u="none" dirty="0" err="1">
                <a:latin typeface="Arial" pitchFamily="34" charset="0"/>
              </a:rPr>
              <a:t>käsiteltiin</a:t>
            </a:r>
            <a:r>
              <a:rPr sz="1600" b="1" i="0" u="none" dirty="0">
                <a:latin typeface="Arial" pitchFamily="34" charset="0"/>
              </a:rPr>
              <a:t> </a:t>
            </a:r>
            <a:r>
              <a:rPr sz="1600" b="1" i="0" u="none" dirty="0" err="1">
                <a:latin typeface="Arial" pitchFamily="34" charset="0"/>
              </a:rPr>
              <a:t>asioita</a:t>
            </a:r>
            <a:r>
              <a:rPr sz="1600" b="1" i="0" u="none" dirty="0">
                <a:latin typeface="Arial" pitchFamily="34" charset="0"/>
              </a:rPr>
              <a:t>, </a:t>
            </a:r>
            <a:r>
              <a:rPr sz="1600" b="1" i="0" u="none" dirty="0" err="1">
                <a:latin typeface="Arial" pitchFamily="34" charset="0"/>
              </a:rPr>
              <a:t>jotka</a:t>
            </a:r>
            <a:r>
              <a:rPr sz="1600" b="1" i="0" u="none" dirty="0">
                <a:latin typeface="Arial" pitchFamily="34" charset="0"/>
              </a:rPr>
              <a:t> </a:t>
            </a:r>
            <a:r>
              <a:rPr sz="1600" b="1" i="0" u="none" dirty="0" err="1">
                <a:latin typeface="Arial" pitchFamily="34" charset="0"/>
              </a:rPr>
              <a:t>ovat</a:t>
            </a:r>
            <a:r>
              <a:rPr sz="1600" b="1" i="0" u="none" dirty="0">
                <a:latin typeface="Arial" pitchFamily="34" charset="0"/>
              </a:rPr>
              <a:t> </a:t>
            </a:r>
            <a:r>
              <a:rPr sz="1600" b="1" i="0" u="none" dirty="0" err="1">
                <a:latin typeface="Arial" pitchFamily="34" charset="0"/>
              </a:rPr>
              <a:t>merkityksellisiä</a:t>
            </a:r>
            <a:r>
              <a:rPr sz="1600" b="1" i="0" u="none" dirty="0">
                <a:latin typeface="Arial" pitchFamily="34" charset="0"/>
              </a:rPr>
              <a:t> </a:t>
            </a:r>
            <a:r>
              <a:rPr sz="1600" b="1" i="0" u="none" dirty="0" err="1">
                <a:latin typeface="Arial" pitchFamily="34" charset="0"/>
              </a:rPr>
              <a:t>yritystoimintani</a:t>
            </a:r>
            <a:r>
              <a:rPr sz="1600" b="1" i="0" u="none" dirty="0">
                <a:latin typeface="Arial" pitchFamily="34" charset="0"/>
              </a:rPr>
              <a:t> </a:t>
            </a:r>
            <a:r>
              <a:rPr sz="1600" b="1" i="0" u="none" dirty="0" err="1">
                <a:latin typeface="Arial" pitchFamily="34" charset="0"/>
              </a:rPr>
              <a:t>kannalta</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61</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Hanketapaamisessa käsiteltiin asioita, jotka ovat merkityksellisiä yritystoimintani kannalta.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61</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2</a:t>
                      </a:r>
                    </a:p>
                  </a:txBody>
                  <a:tcPr>
                    <a:solidFill>
                      <a:srgbClr val="EFEFEF"/>
                    </a:solidFill>
                  </a:tcPr>
                </a:tc>
                <a:tc>
                  <a:txBody>
                    <a:bodyPr/>
                    <a:lstStyle/>
                    <a:p>
                      <a:pPr algn="r"/>
                      <a:r>
                        <a:rPr sz="1400" b="0" i="0" u="none">
                          <a:solidFill>
                            <a:srgbClr val="333333"/>
                          </a:solidFill>
                          <a:latin typeface="Arial"/>
                        </a:rPr>
                        <a:t>3,3%</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a:t>
                      </a:r>
                    </a:p>
                  </a:txBody>
                  <a:tcPr/>
                </a:tc>
                <a:tc>
                  <a:txBody>
                    <a:bodyPr/>
                    <a:lstStyle/>
                    <a:p>
                      <a:pPr algn="r"/>
                      <a:r>
                        <a:rPr sz="1400" b="0" i="0" u="none">
                          <a:solidFill>
                            <a:srgbClr val="333333"/>
                          </a:solidFill>
                          <a:latin typeface="Arial"/>
                        </a:rPr>
                        <a:t>8</a:t>
                      </a:r>
                    </a:p>
                  </a:txBody>
                  <a:tcPr/>
                </a:tc>
                <a:tc>
                  <a:txBody>
                    <a:bodyPr/>
                    <a:lstStyle/>
                    <a:p>
                      <a:pPr algn="r"/>
                      <a:r>
                        <a:rPr sz="1400" b="0" i="0" u="none">
                          <a:solidFill>
                            <a:srgbClr val="333333"/>
                          </a:solidFill>
                          <a:latin typeface="Arial"/>
                        </a:rPr>
                        <a:t>13,1%</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31</a:t>
                      </a:r>
                    </a:p>
                  </a:txBody>
                  <a:tcPr>
                    <a:solidFill>
                      <a:srgbClr val="EFEFEF"/>
                    </a:solidFill>
                  </a:tcPr>
                </a:tc>
                <a:tc>
                  <a:txBody>
                    <a:bodyPr/>
                    <a:lstStyle/>
                    <a:p>
                      <a:pPr algn="r"/>
                      <a:r>
                        <a:rPr sz="1400" b="0" i="0" u="none">
                          <a:solidFill>
                            <a:srgbClr val="333333"/>
                          </a:solidFill>
                          <a:latin typeface="Arial"/>
                        </a:rPr>
                        <a:t>50,8%</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20</a:t>
                      </a:r>
                    </a:p>
                  </a:txBody>
                  <a:tcPr/>
                </a:tc>
                <a:tc>
                  <a:txBody>
                    <a:bodyPr/>
                    <a:lstStyle/>
                    <a:p>
                      <a:pPr algn="r"/>
                      <a:r>
                        <a:rPr sz="1400" b="0" i="0" u="none">
                          <a:solidFill>
                            <a:srgbClr val="333333"/>
                          </a:solidFill>
                          <a:latin typeface="Arial"/>
                        </a:rPr>
                        <a:t>32,8%</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4,1</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6. </a:t>
            </a:r>
            <a:r>
              <a:rPr sz="1600" b="1" i="0" u="none" dirty="0" err="1">
                <a:latin typeface="Arial" pitchFamily="34" charset="0"/>
              </a:rPr>
              <a:t>Tapaamisesta</a:t>
            </a:r>
            <a:r>
              <a:rPr sz="1600" b="1" i="0" u="none" dirty="0">
                <a:latin typeface="Arial" pitchFamily="34" charset="0"/>
              </a:rPr>
              <a:t> </a:t>
            </a:r>
            <a:r>
              <a:rPr sz="1600" b="1" i="0" u="none" dirty="0" err="1">
                <a:latin typeface="Arial" pitchFamily="34" charset="0"/>
              </a:rPr>
              <a:t>laadittu</a:t>
            </a:r>
            <a:r>
              <a:rPr sz="1600" b="1" i="0" u="none" dirty="0">
                <a:latin typeface="Arial" pitchFamily="34" charset="0"/>
              </a:rPr>
              <a:t> </a:t>
            </a:r>
            <a:r>
              <a:rPr sz="1600" b="1" i="0" u="none" dirty="0" err="1">
                <a:latin typeface="Arial" pitchFamily="34" charset="0"/>
              </a:rPr>
              <a:t>kehittämisraportti</a:t>
            </a:r>
            <a:r>
              <a:rPr sz="1600" b="1" i="0" u="none" dirty="0">
                <a:latin typeface="Arial" pitchFamily="34" charset="0"/>
              </a:rPr>
              <a:t> </a:t>
            </a:r>
            <a:r>
              <a:rPr sz="1600" b="1" i="0" u="none" dirty="0" err="1">
                <a:latin typeface="Arial" pitchFamily="34" charset="0"/>
              </a:rPr>
              <a:t>oli</a:t>
            </a:r>
            <a:r>
              <a:rPr sz="1600" b="1" i="0" u="none" dirty="0">
                <a:latin typeface="Arial" pitchFamily="34" charset="0"/>
              </a:rPr>
              <a:t> </a:t>
            </a:r>
            <a:r>
              <a:rPr sz="1600" b="1" i="0" u="none" dirty="0" err="1">
                <a:latin typeface="Arial" pitchFamily="34" charset="0"/>
              </a:rPr>
              <a:t>minulle</a:t>
            </a:r>
            <a:r>
              <a:rPr sz="1600" b="1" i="0" u="none" dirty="0">
                <a:latin typeface="Arial" pitchFamily="34" charset="0"/>
              </a:rPr>
              <a:t> </a:t>
            </a:r>
            <a:r>
              <a:rPr sz="1600" b="1" i="0" u="none" dirty="0" err="1">
                <a:latin typeface="Arial" pitchFamily="34" charset="0"/>
              </a:rPr>
              <a:t>hyödyllinen</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Tapaamisesta laadittu kehittämisraportti oli minulle hyödyllinen.</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2</a:t>
                      </a:r>
                    </a:p>
                  </a:txBody>
                  <a:tcPr>
                    <a:solidFill>
                      <a:srgbClr val="EFEFEF"/>
                    </a:solidFill>
                  </a:tcPr>
                </a:tc>
                <a:tc>
                  <a:txBody>
                    <a:bodyPr/>
                    <a:lstStyle/>
                    <a:p>
                      <a:pPr algn="r"/>
                      <a:r>
                        <a:rPr sz="1400" b="0" i="0" u="none">
                          <a:solidFill>
                            <a:srgbClr val="333333"/>
                          </a:solidFill>
                          <a:latin typeface="Arial"/>
                        </a:rPr>
                        <a:t>3,2%</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a:t>
                      </a:r>
                    </a:p>
                  </a:txBody>
                  <a:tcPr/>
                </a:tc>
                <a:tc>
                  <a:txBody>
                    <a:bodyPr/>
                    <a:lstStyle/>
                    <a:p>
                      <a:pPr algn="r"/>
                      <a:r>
                        <a:rPr sz="1400" b="0" i="0" u="none">
                          <a:solidFill>
                            <a:srgbClr val="333333"/>
                          </a:solidFill>
                          <a:latin typeface="Arial"/>
                        </a:rPr>
                        <a:t>9</a:t>
                      </a:r>
                    </a:p>
                  </a:txBody>
                  <a:tcPr/>
                </a:tc>
                <a:tc>
                  <a:txBody>
                    <a:bodyPr/>
                    <a:lstStyle/>
                    <a:p>
                      <a:pPr algn="r"/>
                      <a:r>
                        <a:rPr sz="1400" b="0" i="0" u="none">
                          <a:solidFill>
                            <a:srgbClr val="333333"/>
                          </a:solidFill>
                          <a:latin typeface="Arial"/>
                        </a:rPr>
                        <a:t>14,5%</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35</a:t>
                      </a:r>
                    </a:p>
                  </a:txBody>
                  <a:tcPr>
                    <a:solidFill>
                      <a:srgbClr val="EFEFEF"/>
                    </a:solidFill>
                  </a:tcPr>
                </a:tc>
                <a:tc>
                  <a:txBody>
                    <a:bodyPr/>
                    <a:lstStyle/>
                    <a:p>
                      <a:pPr algn="r"/>
                      <a:r>
                        <a:rPr sz="1400" b="0" i="0" u="none">
                          <a:solidFill>
                            <a:srgbClr val="333333"/>
                          </a:solidFill>
                          <a:latin typeface="Arial"/>
                        </a:rPr>
                        <a:t>56,5%</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16</a:t>
                      </a:r>
                    </a:p>
                  </a:txBody>
                  <a:tcPr/>
                </a:tc>
                <a:tc>
                  <a:txBody>
                    <a:bodyPr/>
                    <a:lstStyle/>
                    <a:p>
                      <a:pPr algn="r"/>
                      <a:r>
                        <a:rPr sz="1400" b="0" i="0" u="none">
                          <a:solidFill>
                            <a:srgbClr val="333333"/>
                          </a:solidFill>
                          <a:latin typeface="Arial"/>
                        </a:rPr>
                        <a:t>25,8%</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7. </a:t>
            </a:r>
            <a:r>
              <a:rPr sz="1600" b="1" i="0" u="none" dirty="0" err="1">
                <a:latin typeface="Arial" pitchFamily="34" charset="0"/>
              </a:rPr>
              <a:t>Hanketapaamisen</a:t>
            </a:r>
            <a:r>
              <a:rPr sz="1600" b="1" i="0" u="none" dirty="0">
                <a:latin typeface="Arial" pitchFamily="34" charset="0"/>
              </a:rPr>
              <a:t> </a:t>
            </a:r>
            <a:r>
              <a:rPr sz="1600" b="1" i="0" u="none" dirty="0" err="1">
                <a:latin typeface="Arial" pitchFamily="34" charset="0"/>
              </a:rPr>
              <a:t>materiaalit</a:t>
            </a:r>
            <a:r>
              <a:rPr sz="1600" b="1" i="0" u="none" dirty="0">
                <a:latin typeface="Arial" pitchFamily="34" charset="0"/>
              </a:rPr>
              <a:t> </a:t>
            </a:r>
            <a:r>
              <a:rPr sz="1600" b="1" i="0" u="none" dirty="0" err="1">
                <a:latin typeface="Arial" pitchFamily="34" charset="0"/>
              </a:rPr>
              <a:t>olivat</a:t>
            </a:r>
            <a:r>
              <a:rPr sz="1600" b="1" i="0" u="none" dirty="0">
                <a:latin typeface="Arial" pitchFamily="34" charset="0"/>
              </a:rPr>
              <a:t> </a:t>
            </a:r>
            <a:r>
              <a:rPr sz="1600" b="1" i="0" u="none" dirty="0" err="1">
                <a:latin typeface="Arial" pitchFamily="34" charset="0"/>
              </a:rPr>
              <a:t>minulle</a:t>
            </a:r>
            <a:r>
              <a:rPr sz="1600" b="1" i="0" u="none" dirty="0">
                <a:latin typeface="Arial" pitchFamily="34" charset="0"/>
              </a:rPr>
              <a:t> </a:t>
            </a:r>
            <a:r>
              <a:rPr sz="1600" b="1" i="0" u="none" dirty="0" err="1">
                <a:latin typeface="Arial" pitchFamily="34" charset="0"/>
              </a:rPr>
              <a:t>hyödyllisiä</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Hanketapaamisen materiaalit olivat minulle hyödyllisiä.</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1</a:t>
                      </a:r>
                    </a:p>
                  </a:txBody>
                  <a:tcPr>
                    <a:solidFill>
                      <a:srgbClr val="EFEFEF"/>
                    </a:solidFill>
                  </a:tcPr>
                </a:tc>
                <a:tc>
                  <a:txBody>
                    <a:bodyPr/>
                    <a:lstStyle/>
                    <a:p>
                      <a:pPr algn="r"/>
                      <a:r>
                        <a:rPr sz="1400" b="0" i="0" u="none">
                          <a:solidFill>
                            <a:srgbClr val="333333"/>
                          </a:solidFill>
                          <a:latin typeface="Arial"/>
                        </a:rPr>
                        <a:t>1,6%</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a:t>
                      </a:r>
                    </a:p>
                  </a:txBody>
                  <a:tcPr/>
                </a:tc>
                <a:tc>
                  <a:txBody>
                    <a:bodyPr/>
                    <a:lstStyle/>
                    <a:p>
                      <a:pPr algn="r"/>
                      <a:r>
                        <a:rPr sz="1400" b="0" i="0" u="none">
                          <a:solidFill>
                            <a:srgbClr val="333333"/>
                          </a:solidFill>
                          <a:latin typeface="Arial"/>
                        </a:rPr>
                        <a:t>7</a:t>
                      </a:r>
                    </a:p>
                  </a:txBody>
                  <a:tcPr/>
                </a:tc>
                <a:tc>
                  <a:txBody>
                    <a:bodyPr/>
                    <a:lstStyle/>
                    <a:p>
                      <a:pPr algn="r"/>
                      <a:r>
                        <a:rPr sz="1400" b="0" i="0" u="none">
                          <a:solidFill>
                            <a:srgbClr val="333333"/>
                          </a:solidFill>
                          <a:latin typeface="Arial"/>
                        </a:rPr>
                        <a:t>11,3%</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35</a:t>
                      </a:r>
                    </a:p>
                  </a:txBody>
                  <a:tcPr>
                    <a:solidFill>
                      <a:srgbClr val="EFEFEF"/>
                    </a:solidFill>
                  </a:tcPr>
                </a:tc>
                <a:tc>
                  <a:txBody>
                    <a:bodyPr/>
                    <a:lstStyle/>
                    <a:p>
                      <a:pPr algn="r"/>
                      <a:r>
                        <a:rPr sz="1400" b="0" i="0" u="none">
                          <a:solidFill>
                            <a:srgbClr val="333333"/>
                          </a:solidFill>
                          <a:latin typeface="Arial"/>
                        </a:rPr>
                        <a:t>56,5%</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19</a:t>
                      </a:r>
                    </a:p>
                  </a:txBody>
                  <a:tcPr/>
                </a:tc>
                <a:tc>
                  <a:txBody>
                    <a:bodyPr/>
                    <a:lstStyle/>
                    <a:p>
                      <a:pPr algn="r"/>
                      <a:r>
                        <a:rPr sz="1400" b="0" i="0" u="none">
                          <a:solidFill>
                            <a:srgbClr val="333333"/>
                          </a:solidFill>
                          <a:latin typeface="Arial"/>
                        </a:rPr>
                        <a:t>30,6%</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4,2</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8. </a:t>
            </a:r>
            <a:r>
              <a:rPr sz="1600" b="1" i="0" u="none" dirty="0" err="1">
                <a:latin typeface="Arial" pitchFamily="34" charset="0"/>
              </a:rPr>
              <a:t>Yrityksessäni</a:t>
            </a:r>
            <a:r>
              <a:rPr sz="1600" b="1" i="0" u="none" dirty="0">
                <a:latin typeface="Arial" pitchFamily="34" charset="0"/>
              </a:rPr>
              <a:t> on </a:t>
            </a:r>
            <a:r>
              <a:rPr sz="1600" b="1" i="0" u="none" dirty="0" err="1">
                <a:latin typeface="Arial" pitchFamily="34" charset="0"/>
              </a:rPr>
              <a:t>käynnistetty</a:t>
            </a:r>
            <a:r>
              <a:rPr sz="1600" b="1" i="0" u="none" dirty="0">
                <a:latin typeface="Arial" pitchFamily="34" charset="0"/>
              </a:rPr>
              <a:t> ESG (</a:t>
            </a:r>
            <a:r>
              <a:rPr sz="1600" b="1" i="0" u="none" dirty="0" err="1">
                <a:latin typeface="Arial" pitchFamily="34" charset="0"/>
              </a:rPr>
              <a:t>vastuullisuus</a:t>
            </a:r>
            <a:r>
              <a:rPr sz="1600" b="1" i="0" u="none" dirty="0">
                <a:latin typeface="Arial" pitchFamily="34" charset="0"/>
              </a:rPr>
              <a:t>) </a:t>
            </a:r>
            <a:r>
              <a:rPr sz="1600" b="1" i="0" u="none" dirty="0" err="1">
                <a:latin typeface="Arial" pitchFamily="34" charset="0"/>
              </a:rPr>
              <a:t>prosessi</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Yrityksessäni on käynnistetty ESG (vastuullisuus) prosessi.</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9</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14,5%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53</a:t>
                      </a:r>
                    </a:p>
                  </a:txBody>
                  <a:tcPr>
                    <a:solidFill>
                      <a:srgbClr val="EFEFEF"/>
                    </a:solidFill>
                  </a:tcPr>
                </a:tc>
                <a:tc>
                  <a:txBody>
                    <a:bodyPr/>
                    <a:lstStyle/>
                    <a:p>
                      <a:pPr algn="r"/>
                      <a:r>
                        <a:rPr sz="1400" b="0" i="0" u="none">
                          <a:solidFill>
                            <a:srgbClr val="333333"/>
                          </a:solidFill>
                          <a:latin typeface="Arial"/>
                        </a:rPr>
                        <a:t>85,5%</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9. </a:t>
            </a:r>
            <a:r>
              <a:rPr sz="1600" b="1" i="0" u="none" dirty="0">
                <a:latin typeface="Arial" pitchFamily="34" charset="0"/>
              </a:rPr>
              <a:t>Sain </a:t>
            </a:r>
            <a:r>
              <a:rPr sz="1600" b="1" i="0" u="none" dirty="0" err="1">
                <a:latin typeface="Arial" pitchFamily="34" charset="0"/>
              </a:rPr>
              <a:t>hanketapaamisessa</a:t>
            </a:r>
            <a:r>
              <a:rPr sz="1600" b="1" i="0" u="none" dirty="0">
                <a:latin typeface="Arial" pitchFamily="34" charset="0"/>
              </a:rPr>
              <a:t> </a:t>
            </a:r>
            <a:r>
              <a:rPr sz="1600" b="1" i="0" u="none" dirty="0" err="1">
                <a:latin typeface="Arial" pitchFamily="34" charset="0"/>
              </a:rPr>
              <a:t>käyttökelpoisia</a:t>
            </a:r>
            <a:r>
              <a:rPr sz="1600" b="1" i="0" u="none" dirty="0">
                <a:latin typeface="Arial" pitchFamily="34" charset="0"/>
              </a:rPr>
              <a:t> </a:t>
            </a:r>
            <a:r>
              <a:rPr sz="1600" b="1" i="0" u="none" dirty="0" err="1">
                <a:latin typeface="Arial" pitchFamily="34" charset="0"/>
              </a:rPr>
              <a:t>ehdotuksia</a:t>
            </a:r>
            <a:r>
              <a:rPr sz="1600" b="1" i="0" u="none" dirty="0">
                <a:latin typeface="Arial" pitchFamily="34" charset="0"/>
              </a:rPr>
              <a:t> </a:t>
            </a:r>
            <a:r>
              <a:rPr sz="1600" b="1" i="0" u="none" dirty="0" err="1">
                <a:latin typeface="Arial" pitchFamily="34" charset="0"/>
              </a:rPr>
              <a:t>yritykseni</a:t>
            </a:r>
            <a:r>
              <a:rPr sz="1600" b="1" i="0" u="none" dirty="0">
                <a:latin typeface="Arial" pitchFamily="34" charset="0"/>
              </a:rPr>
              <a:t> </a:t>
            </a:r>
            <a:r>
              <a:rPr sz="1600" b="1" i="0" u="none" dirty="0" err="1">
                <a:latin typeface="Arial" pitchFamily="34" charset="0"/>
              </a:rPr>
              <a:t>hallitustyöskentelyn</a:t>
            </a:r>
            <a:r>
              <a:rPr sz="1600" b="1" i="0" u="none" dirty="0">
                <a:latin typeface="Arial" pitchFamily="34" charset="0"/>
              </a:rPr>
              <a:t> </a:t>
            </a:r>
            <a:r>
              <a:rPr sz="1600" b="1" i="0" u="none" dirty="0" err="1">
                <a:latin typeface="Arial" pitchFamily="34" charset="0"/>
              </a:rPr>
              <a:t>kehittämiseksi</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Sain hanketapaamisessa käyttökelpoisia ehdotuksia yritykseni hallitustyöskentelyn kehittämiseksi.</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3</a:t>
                      </a:r>
                    </a:p>
                  </a:txBody>
                  <a:tcPr>
                    <a:solidFill>
                      <a:srgbClr val="EFEFEF"/>
                    </a:solidFill>
                  </a:tcPr>
                </a:tc>
                <a:tc>
                  <a:txBody>
                    <a:bodyPr/>
                    <a:lstStyle/>
                    <a:p>
                      <a:pPr algn="r"/>
                      <a:r>
                        <a:rPr sz="1400" b="0" i="0" u="none">
                          <a:solidFill>
                            <a:srgbClr val="333333"/>
                          </a:solidFill>
                          <a:latin typeface="Arial"/>
                        </a:rPr>
                        <a:t>4,8%</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mieltäkään</a:t>
                      </a:r>
                    </a:p>
                  </a:txBody>
                  <a:tcPr/>
                </a:tc>
                <a:tc>
                  <a:txBody>
                    <a:bodyPr/>
                    <a:lstStyle/>
                    <a:p>
                      <a:pPr algn="r"/>
                      <a:r>
                        <a:rPr sz="1400" b="0" i="0" u="none">
                          <a:solidFill>
                            <a:srgbClr val="333333"/>
                          </a:solidFill>
                          <a:latin typeface="Arial"/>
                        </a:rPr>
                        <a:t>7</a:t>
                      </a:r>
                    </a:p>
                  </a:txBody>
                  <a:tcPr/>
                </a:tc>
                <a:tc>
                  <a:txBody>
                    <a:bodyPr/>
                    <a:lstStyle/>
                    <a:p>
                      <a:pPr algn="r"/>
                      <a:r>
                        <a:rPr sz="1400" b="0" i="0" u="none">
                          <a:solidFill>
                            <a:srgbClr val="333333"/>
                          </a:solidFill>
                          <a:latin typeface="Arial"/>
                        </a:rPr>
                        <a:t>11,3%</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31</a:t>
                      </a:r>
                    </a:p>
                  </a:txBody>
                  <a:tcPr>
                    <a:solidFill>
                      <a:srgbClr val="EFEFEF"/>
                    </a:solidFill>
                  </a:tcPr>
                </a:tc>
                <a:tc>
                  <a:txBody>
                    <a:bodyPr/>
                    <a:lstStyle/>
                    <a:p>
                      <a:pPr algn="r"/>
                      <a:r>
                        <a:rPr sz="1400" b="0" i="0" u="none">
                          <a:solidFill>
                            <a:srgbClr val="333333"/>
                          </a:solidFill>
                          <a:latin typeface="Arial"/>
                        </a:rPr>
                        <a:t>50,0%</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21</a:t>
                      </a:r>
                    </a:p>
                  </a:txBody>
                  <a:tcPr/>
                </a:tc>
                <a:tc>
                  <a:txBody>
                    <a:bodyPr/>
                    <a:lstStyle/>
                    <a:p>
                      <a:pPr algn="r"/>
                      <a:r>
                        <a:rPr sz="1400" b="0" i="0" u="none">
                          <a:solidFill>
                            <a:srgbClr val="333333"/>
                          </a:solidFill>
                          <a:latin typeface="Arial"/>
                        </a:rPr>
                        <a:t>33,9%</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4,1</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 </a:t>
            </a:r>
            <a:r>
              <a:rPr sz="1600" b="1" i="0" u="none" dirty="0" err="1">
                <a:latin typeface="Arial" pitchFamily="34" charset="0"/>
              </a:rPr>
              <a:t>Hallituspartnerit</a:t>
            </a:r>
            <a:r>
              <a:rPr sz="1600" b="1" i="0" u="none" dirty="0">
                <a:latin typeface="Arial" pitchFamily="34" charset="0"/>
              </a:rPr>
              <a:t> </a:t>
            </a:r>
            <a:r>
              <a:rPr sz="1600" b="1" i="0" u="none" dirty="0" err="1">
                <a:latin typeface="Arial" pitchFamily="34" charset="0"/>
              </a:rPr>
              <a:t>Keski-Suomen</a:t>
            </a:r>
            <a:r>
              <a:rPr sz="1600" b="1" i="0" u="none" dirty="0">
                <a:latin typeface="Arial" pitchFamily="34" charset="0"/>
              </a:rPr>
              <a:t> </a:t>
            </a:r>
            <a:r>
              <a:rPr sz="1600" b="1" i="0" u="none" dirty="0" err="1">
                <a:latin typeface="Arial" pitchFamily="34" charset="0"/>
              </a:rPr>
              <a:t>toiminta</a:t>
            </a:r>
            <a:r>
              <a:rPr sz="1600" b="1" i="0" u="none" dirty="0">
                <a:latin typeface="Arial" pitchFamily="34" charset="0"/>
              </a:rPr>
              <a:t> </a:t>
            </a:r>
            <a:r>
              <a:rPr sz="1600" b="1" i="0" u="none" dirty="0" err="1">
                <a:latin typeface="Arial" pitchFamily="34" charset="0"/>
              </a:rPr>
              <a:t>oli</a:t>
            </a:r>
            <a:r>
              <a:rPr sz="1600" b="1" i="0" u="none" dirty="0">
                <a:latin typeface="Arial" pitchFamily="34" charset="0"/>
              </a:rPr>
              <a:t> </a:t>
            </a:r>
            <a:r>
              <a:rPr sz="1600" b="1" i="0" u="none" dirty="0" err="1">
                <a:latin typeface="Arial" pitchFamily="34" charset="0"/>
              </a:rPr>
              <a:t>minulle</a:t>
            </a:r>
            <a:r>
              <a:rPr sz="1600" b="1" i="0" u="none" dirty="0">
                <a:latin typeface="Arial" pitchFamily="34" charset="0"/>
              </a:rPr>
              <a:t> </a:t>
            </a:r>
            <a:r>
              <a:rPr sz="1600" b="1" i="0" u="none" dirty="0" err="1">
                <a:latin typeface="Arial" pitchFamily="34" charset="0"/>
              </a:rPr>
              <a:t>tuttua</a:t>
            </a:r>
            <a:r>
              <a:rPr sz="1600" b="1" i="0" u="none" dirty="0">
                <a:latin typeface="Arial" pitchFamily="34" charset="0"/>
              </a:rPr>
              <a:t> jo </a:t>
            </a:r>
            <a:r>
              <a:rPr sz="1600" b="1" i="0" u="none" dirty="0" err="1">
                <a:latin typeface="Arial" pitchFamily="34" charset="0"/>
              </a:rPr>
              <a:t>ennen</a:t>
            </a:r>
            <a:r>
              <a:rPr sz="1600" b="1" i="0" u="none" dirty="0">
                <a:latin typeface="Arial" pitchFamily="34" charset="0"/>
              </a:rPr>
              <a:t> </a:t>
            </a:r>
            <a:r>
              <a:rPr sz="1600" b="1" i="0" u="none" dirty="0" err="1">
                <a:latin typeface="Arial" pitchFamily="34" charset="0"/>
              </a:rPr>
              <a:t>hanketapaamista</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9244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10. </a:t>
            </a:r>
            <a:r>
              <a:rPr sz="1600" b="1" i="0" u="none" dirty="0" err="1">
                <a:latin typeface="Arial" pitchFamily="34" charset="0"/>
              </a:rPr>
              <a:t>Hanketapaaminen</a:t>
            </a:r>
            <a:r>
              <a:rPr sz="1600" b="1" i="0" u="none" dirty="0">
                <a:latin typeface="Arial" pitchFamily="34" charset="0"/>
              </a:rPr>
              <a:t> </a:t>
            </a:r>
            <a:r>
              <a:rPr sz="1600" b="1" i="0" u="none" dirty="0" err="1">
                <a:latin typeface="Arial" pitchFamily="34" charset="0"/>
              </a:rPr>
              <a:t>innosti</a:t>
            </a:r>
            <a:r>
              <a:rPr sz="1600" b="1" i="0" u="none" dirty="0">
                <a:latin typeface="Arial" pitchFamily="34" charset="0"/>
              </a:rPr>
              <a:t> </a:t>
            </a:r>
            <a:r>
              <a:rPr sz="1600" b="1" i="0" u="none" dirty="0" err="1">
                <a:latin typeface="Arial" pitchFamily="34" charset="0"/>
              </a:rPr>
              <a:t>minua</a:t>
            </a:r>
            <a:r>
              <a:rPr sz="1600" b="1" i="0" u="none" dirty="0">
                <a:latin typeface="Arial" pitchFamily="34" charset="0"/>
              </a:rPr>
              <a:t> </a:t>
            </a:r>
            <a:r>
              <a:rPr sz="1600" b="1" i="0" u="none" dirty="0" err="1">
                <a:latin typeface="Arial" pitchFamily="34" charset="0"/>
              </a:rPr>
              <a:t>kehittämään</a:t>
            </a:r>
            <a:r>
              <a:rPr sz="1600" b="1" i="0" u="none" dirty="0">
                <a:latin typeface="Arial" pitchFamily="34" charset="0"/>
              </a:rPr>
              <a:t> </a:t>
            </a:r>
            <a:r>
              <a:rPr sz="1600" b="1" i="0" u="none" dirty="0" err="1">
                <a:latin typeface="Arial" pitchFamily="34" charset="0"/>
              </a:rPr>
              <a:t>yritykseni</a:t>
            </a:r>
            <a:r>
              <a:rPr sz="1600" b="1" i="0" u="none" dirty="0">
                <a:latin typeface="Arial" pitchFamily="34" charset="0"/>
              </a:rPr>
              <a:t> </a:t>
            </a:r>
            <a:r>
              <a:rPr sz="1600" b="1" i="0" u="none" dirty="0" err="1">
                <a:latin typeface="Arial" pitchFamily="34" charset="0"/>
              </a:rPr>
              <a:t>hallitustyöskentelyä</a:t>
            </a:r>
            <a:r>
              <a:rPr sz="1600" b="1" i="0" u="none" dirty="0">
                <a:latin typeface="Arial" pitchFamily="34" charset="0"/>
              </a:rPr>
              <a:t> </a:t>
            </a:r>
            <a:r>
              <a:rPr sz="1600" b="1" i="0" u="none" dirty="0" err="1">
                <a:latin typeface="Arial" pitchFamily="34" charset="0"/>
              </a:rPr>
              <a:t>aktiiviseen</a:t>
            </a:r>
            <a:r>
              <a:rPr sz="1600" b="1" i="0" u="none" dirty="0">
                <a:latin typeface="Arial" pitchFamily="34" charset="0"/>
              </a:rPr>
              <a:t> ja </a:t>
            </a:r>
            <a:r>
              <a:rPr sz="1600" b="1" i="0" u="none" dirty="0" err="1">
                <a:latin typeface="Arial" pitchFamily="34" charset="0"/>
              </a:rPr>
              <a:t>ammattimaiseen</a:t>
            </a:r>
            <a:r>
              <a:rPr sz="1600" b="1" i="0" u="none" dirty="0">
                <a:latin typeface="Arial" pitchFamily="34" charset="0"/>
              </a:rPr>
              <a:t> </a:t>
            </a:r>
            <a:r>
              <a:rPr sz="1600" b="1" i="0" u="none" dirty="0" err="1">
                <a:latin typeface="Arial" pitchFamily="34" charset="0"/>
              </a:rPr>
              <a:t>suuntaan</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Hanketapaaminen innosti minua kehittämään yritykseni hallitustyöskentelyä aktiiviseen ja ammattimaiseen suuntaan.</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2</a:t>
                      </a:r>
                    </a:p>
                  </a:txBody>
                  <a:tcPr>
                    <a:solidFill>
                      <a:srgbClr val="EFEFEF"/>
                    </a:solidFill>
                  </a:tcPr>
                </a:tc>
                <a:tc>
                  <a:txBody>
                    <a:bodyPr/>
                    <a:lstStyle/>
                    <a:p>
                      <a:pPr algn="r"/>
                      <a:r>
                        <a:rPr sz="1400" b="0" i="0" u="none">
                          <a:solidFill>
                            <a:srgbClr val="333333"/>
                          </a:solidFill>
                          <a:latin typeface="Arial"/>
                        </a:rPr>
                        <a:t>3,2%</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a:t>
                      </a:r>
                    </a:p>
                  </a:txBody>
                  <a:tcPr/>
                </a:tc>
                <a:tc>
                  <a:txBody>
                    <a:bodyPr/>
                    <a:lstStyle/>
                    <a:p>
                      <a:pPr algn="r"/>
                      <a:r>
                        <a:rPr sz="1400" b="0" i="0" u="none">
                          <a:solidFill>
                            <a:srgbClr val="333333"/>
                          </a:solidFill>
                          <a:latin typeface="Arial"/>
                        </a:rPr>
                        <a:t>18</a:t>
                      </a:r>
                    </a:p>
                  </a:txBody>
                  <a:tcPr/>
                </a:tc>
                <a:tc>
                  <a:txBody>
                    <a:bodyPr/>
                    <a:lstStyle/>
                    <a:p>
                      <a:pPr algn="r"/>
                      <a:r>
                        <a:rPr sz="1400" b="0" i="0" u="none">
                          <a:solidFill>
                            <a:srgbClr val="333333"/>
                          </a:solidFill>
                          <a:latin typeface="Arial"/>
                        </a:rPr>
                        <a:t>29,0%</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22</a:t>
                      </a:r>
                    </a:p>
                  </a:txBody>
                  <a:tcPr>
                    <a:solidFill>
                      <a:srgbClr val="EFEFEF"/>
                    </a:solidFill>
                  </a:tcPr>
                </a:tc>
                <a:tc>
                  <a:txBody>
                    <a:bodyPr/>
                    <a:lstStyle/>
                    <a:p>
                      <a:pPr algn="r"/>
                      <a:r>
                        <a:rPr sz="1400" b="0" i="0" u="none">
                          <a:solidFill>
                            <a:srgbClr val="333333"/>
                          </a:solidFill>
                          <a:latin typeface="Arial"/>
                        </a:rPr>
                        <a:t>35,5%</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20</a:t>
                      </a:r>
                    </a:p>
                  </a:txBody>
                  <a:tcPr/>
                </a:tc>
                <a:tc>
                  <a:txBody>
                    <a:bodyPr/>
                    <a:lstStyle/>
                    <a:p>
                      <a:pPr algn="r"/>
                      <a:r>
                        <a:rPr sz="1400" b="0" i="0" u="none">
                          <a:solidFill>
                            <a:srgbClr val="333333"/>
                          </a:solidFill>
                          <a:latin typeface="Arial"/>
                        </a:rPr>
                        <a:t>32,3%</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4,0</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 11. </a:t>
            </a:r>
            <a:r>
              <a:rPr sz="1600" b="1" i="0" u="none" dirty="0" err="1">
                <a:latin typeface="Arial" pitchFamily="34" charset="0"/>
              </a:rPr>
              <a:t>Aion</a:t>
            </a:r>
            <a:r>
              <a:rPr sz="1600" b="1" i="0" u="none" dirty="0">
                <a:latin typeface="Arial" pitchFamily="34" charset="0"/>
              </a:rPr>
              <a:t> </a:t>
            </a:r>
            <a:r>
              <a:rPr sz="1600" b="1" i="0" u="none" dirty="0" err="1">
                <a:latin typeface="Arial" pitchFamily="34" charset="0"/>
              </a:rPr>
              <a:t>osallistua</a:t>
            </a:r>
            <a:r>
              <a:rPr sz="1600" b="1" i="0" u="none" dirty="0">
                <a:latin typeface="Arial" pitchFamily="34" charset="0"/>
              </a:rPr>
              <a:t> </a:t>
            </a:r>
            <a:r>
              <a:rPr sz="1600" b="1" i="0" u="none" dirty="0" err="1">
                <a:latin typeface="Arial" pitchFamily="34" charset="0"/>
              </a:rPr>
              <a:t>hallitustyöskentelyyn</a:t>
            </a:r>
            <a:r>
              <a:rPr sz="1600" b="1" i="0" u="none" dirty="0">
                <a:latin typeface="Arial" pitchFamily="34" charset="0"/>
              </a:rPr>
              <a:t> </a:t>
            </a:r>
            <a:r>
              <a:rPr sz="1600" b="1" i="0" u="none" dirty="0" err="1">
                <a:latin typeface="Arial" pitchFamily="34" charset="0"/>
              </a:rPr>
              <a:t>liittyvään</a:t>
            </a:r>
            <a:r>
              <a:rPr sz="1600" b="1" i="0" u="none" dirty="0">
                <a:latin typeface="Arial" pitchFamily="34" charset="0"/>
              </a:rPr>
              <a:t> </a:t>
            </a:r>
            <a:r>
              <a:rPr sz="1600" b="1" i="0" u="none" dirty="0" err="1">
                <a:latin typeface="Arial" pitchFamily="34" charset="0"/>
              </a:rPr>
              <a:t>koulutukseen</a:t>
            </a:r>
            <a:r>
              <a:rPr sz="1600" b="1" i="0" u="none" dirty="0">
                <a:latin typeface="Arial" pitchFamily="34" charset="0"/>
              </a:rPr>
              <a:t> </a:t>
            </a:r>
            <a:r>
              <a:rPr sz="1600" b="1" i="0" u="none" dirty="0" err="1">
                <a:latin typeface="Arial" pitchFamily="34" charset="0"/>
              </a:rPr>
              <a:t>lähitulevaisuudessa</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63</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Aion osallistua hallitustyöskentelyyn liittyvään koulutukseen lähitulevaisuudessa.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63</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20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31,7%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43</a:t>
                      </a:r>
                    </a:p>
                  </a:txBody>
                  <a:tcPr>
                    <a:solidFill>
                      <a:srgbClr val="EFEFEF"/>
                    </a:solidFill>
                  </a:tcPr>
                </a:tc>
                <a:tc>
                  <a:txBody>
                    <a:bodyPr/>
                    <a:lstStyle/>
                    <a:p>
                      <a:pPr algn="r"/>
                      <a:r>
                        <a:rPr sz="1400" b="0" i="0" u="none">
                          <a:solidFill>
                            <a:srgbClr val="333333"/>
                          </a:solidFill>
                          <a:latin typeface="Arial"/>
                        </a:rPr>
                        <a:t>68,3%</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9244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12. </a:t>
            </a:r>
            <a:r>
              <a:rPr sz="1600" b="1" i="0" u="none" dirty="0">
                <a:latin typeface="Arial" pitchFamily="34" charset="0"/>
              </a:rPr>
              <a:t>Olen </a:t>
            </a:r>
            <a:r>
              <a:rPr sz="1600" b="1" i="0" u="none" dirty="0" err="1">
                <a:latin typeface="Arial" pitchFamily="34" charset="0"/>
              </a:rPr>
              <a:t>aloittanut</a:t>
            </a:r>
            <a:r>
              <a:rPr sz="1600" b="1" i="0" u="none" dirty="0">
                <a:latin typeface="Arial" pitchFamily="34" charset="0"/>
              </a:rPr>
              <a:t> </a:t>
            </a:r>
            <a:r>
              <a:rPr sz="1600" b="1" i="0" u="none" dirty="0" err="1">
                <a:latin typeface="Arial" pitchFamily="34" charset="0"/>
              </a:rPr>
              <a:t>yrityksessäni</a:t>
            </a:r>
            <a:r>
              <a:rPr sz="1600" b="1" i="0" u="none" dirty="0">
                <a:latin typeface="Arial" pitchFamily="34" charset="0"/>
              </a:rPr>
              <a:t> </a:t>
            </a:r>
            <a:r>
              <a:rPr sz="1600" b="1" i="0" u="none" dirty="0" err="1">
                <a:latin typeface="Arial" pitchFamily="34" charset="0"/>
              </a:rPr>
              <a:t>hallitustyöskentelyn</a:t>
            </a:r>
            <a:r>
              <a:rPr sz="1600" b="1" i="0" u="none" dirty="0">
                <a:latin typeface="Arial" pitchFamily="34" charset="0"/>
              </a:rPr>
              <a:t> </a:t>
            </a:r>
            <a:r>
              <a:rPr sz="1600" b="1" i="0" u="none" dirty="0" err="1">
                <a:latin typeface="Arial" pitchFamily="34" charset="0"/>
              </a:rPr>
              <a:t>kehittämisen</a:t>
            </a:r>
            <a:r>
              <a:rPr lang="fi-FI" sz="1600" b="1" i="0" u="none" dirty="0">
                <a:latin typeface="Arial" pitchFamily="34" charset="0"/>
              </a:rPr>
              <a:t> </a:t>
            </a:r>
            <a:r>
              <a:rPr lang="fi-FI" sz="1400" kern="100" dirty="0">
                <a:effectLst/>
                <a:latin typeface="Arial" panose="020B0604020202020204" pitchFamily="34" charset="0"/>
                <a:ea typeface="Calibri" panose="020F0502020204030204" pitchFamily="34" charset="0"/>
                <a:cs typeface="Times New Roman" panose="02020603050405020304" pitchFamily="18" charset="0"/>
              </a:rPr>
              <a:t>Mikäli vastasit kysymykseen </a:t>
            </a:r>
            <a:r>
              <a:rPr lang="fi-FI" sz="1400" i="1" kern="100" dirty="0">
                <a:effectLst/>
                <a:latin typeface="Arial" panose="020B0604020202020204" pitchFamily="34" charset="0"/>
                <a:ea typeface="Calibri" panose="020F0502020204030204" pitchFamily="34" charset="0"/>
                <a:cs typeface="Times New Roman" panose="02020603050405020304" pitchFamily="18" charset="0"/>
              </a:rPr>
              <a:t>ei</a:t>
            </a:r>
            <a:r>
              <a:rPr lang="fi-FI" sz="1400" kern="100" dirty="0">
                <a:effectLst/>
                <a:latin typeface="Arial" panose="020B0604020202020204" pitchFamily="34" charset="0"/>
                <a:ea typeface="Calibri" panose="020F0502020204030204" pitchFamily="34" charset="0"/>
                <a:cs typeface="Times New Roman" panose="02020603050405020304" pitchFamily="18" charset="0"/>
              </a:rPr>
              <a:t>, siirry kyselyn kohtaan 18.</a:t>
            </a:r>
            <a:endParaRPr lang="fi-FI"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sz="1600" b="1" i="0" u="none" dirty="0">
                <a:latin typeface="Arial" pitchFamily="34" charset="0"/>
              </a:rPr>
              <a:t>.</a:t>
            </a:r>
            <a:r>
              <a:rPr lang="fi-FI" sz="1600" b="1" i="0" u="none" dirty="0">
                <a:latin typeface="Arial" pitchFamily="34" charset="0"/>
              </a:rPr>
              <a:t> </a:t>
            </a:r>
            <a:endParaRPr sz="1600" b="1" i="0" u="none" dirty="0">
              <a:latin typeface="Arial" pitchFamily="34" charset="0"/>
            </a:endParaRP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Olen aloittanut yrityksessäni hallitustyöskentelyn kehittämisen.</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36</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58,1%</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26</a:t>
                      </a:r>
                    </a:p>
                  </a:txBody>
                  <a:tcPr>
                    <a:solidFill>
                      <a:srgbClr val="EFEFEF"/>
                    </a:solidFill>
                  </a:tcPr>
                </a:tc>
                <a:tc>
                  <a:txBody>
                    <a:bodyPr/>
                    <a:lstStyle/>
                    <a:p>
                      <a:pPr algn="r"/>
                      <a:r>
                        <a:rPr sz="1400" b="0" i="0" u="none">
                          <a:solidFill>
                            <a:srgbClr val="333333"/>
                          </a:solidFill>
                          <a:latin typeface="Arial"/>
                        </a:rPr>
                        <a:t>41,9%</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13. </a:t>
            </a:r>
            <a:r>
              <a:rPr sz="1600" b="1" i="0" u="none" dirty="0">
                <a:latin typeface="Arial" pitchFamily="34" charset="0"/>
              </a:rPr>
              <a:t>Haluan </a:t>
            </a:r>
            <a:r>
              <a:rPr sz="1600" b="1" i="0" u="none" dirty="0" err="1">
                <a:latin typeface="Arial" pitchFamily="34" charset="0"/>
              </a:rPr>
              <a:t>kehittää</a:t>
            </a:r>
            <a:r>
              <a:rPr sz="1600" b="1" i="0" u="none" dirty="0">
                <a:latin typeface="Arial" pitchFamily="34" charset="0"/>
              </a:rPr>
              <a:t> </a:t>
            </a:r>
            <a:r>
              <a:rPr sz="1600" b="1" i="0" u="none" dirty="0" err="1">
                <a:latin typeface="Arial" pitchFamily="34" charset="0"/>
              </a:rPr>
              <a:t>yritykseni</a:t>
            </a:r>
            <a:r>
              <a:rPr sz="1600" b="1" i="0" u="none" dirty="0">
                <a:latin typeface="Arial" pitchFamily="34" charset="0"/>
              </a:rPr>
              <a:t> </a:t>
            </a:r>
            <a:r>
              <a:rPr sz="1600" b="1" i="0" u="none" dirty="0" err="1">
                <a:latin typeface="Arial" pitchFamily="34" charset="0"/>
              </a:rPr>
              <a:t>hallitustyöskentelyä</a:t>
            </a:r>
            <a:r>
              <a:rPr sz="1600" b="1" i="0" u="none" dirty="0">
                <a:latin typeface="Arial" pitchFamily="34" charset="0"/>
              </a:rPr>
              <a:t> </a:t>
            </a:r>
            <a:r>
              <a:rPr sz="1600" b="1" i="0" u="none" dirty="0" err="1">
                <a:latin typeface="Arial" pitchFamily="34" charset="0"/>
              </a:rPr>
              <a:t>aktiivisemmaksi</a:t>
            </a:r>
            <a:r>
              <a:rPr sz="1600" b="1" i="0" u="none" dirty="0">
                <a:latin typeface="Arial" pitchFamily="34" charset="0"/>
              </a:rPr>
              <a:t> ja </a:t>
            </a:r>
            <a:r>
              <a:rPr sz="1600" b="1" i="0" u="none" dirty="0" err="1">
                <a:latin typeface="Arial" pitchFamily="34" charset="0"/>
              </a:rPr>
              <a:t>ammattimaisemmaksi</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37</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Haluan kehittää yritykseni hallitustyöskentelyä aktiivisemmaksi ja ammattimaisemmaksi.</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37</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0</a:t>
                      </a:r>
                    </a:p>
                  </a:txBody>
                  <a:tcPr>
                    <a:solidFill>
                      <a:srgbClr val="EFEFEF"/>
                    </a:solidFill>
                  </a:tcPr>
                </a:tc>
                <a:tc>
                  <a:txBody>
                    <a:bodyPr/>
                    <a:lstStyle/>
                    <a:p>
                      <a:pPr algn="r"/>
                      <a:r>
                        <a:rPr sz="1400" b="0" i="0" u="none">
                          <a:solidFill>
                            <a:srgbClr val="333333"/>
                          </a:solidFill>
                          <a:latin typeface="Arial"/>
                        </a:rPr>
                        <a:t>0,0%</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mieltäkään</a:t>
                      </a:r>
                    </a:p>
                  </a:txBody>
                  <a:tcPr/>
                </a:tc>
                <a:tc>
                  <a:txBody>
                    <a:bodyPr/>
                    <a:lstStyle/>
                    <a:p>
                      <a:pPr algn="r"/>
                      <a:r>
                        <a:rPr sz="1400" b="0" i="0" u="none">
                          <a:solidFill>
                            <a:srgbClr val="333333"/>
                          </a:solidFill>
                          <a:latin typeface="Arial"/>
                        </a:rPr>
                        <a:t>5</a:t>
                      </a:r>
                    </a:p>
                  </a:txBody>
                  <a:tcPr/>
                </a:tc>
                <a:tc>
                  <a:txBody>
                    <a:bodyPr/>
                    <a:lstStyle/>
                    <a:p>
                      <a:pPr algn="r"/>
                      <a:r>
                        <a:rPr sz="1400" b="0" i="0" u="none">
                          <a:solidFill>
                            <a:srgbClr val="333333"/>
                          </a:solidFill>
                          <a:latin typeface="Arial"/>
                        </a:rPr>
                        <a:t>13,5%</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18</a:t>
                      </a:r>
                    </a:p>
                  </a:txBody>
                  <a:tcPr>
                    <a:solidFill>
                      <a:srgbClr val="EFEFEF"/>
                    </a:solidFill>
                  </a:tcPr>
                </a:tc>
                <a:tc>
                  <a:txBody>
                    <a:bodyPr/>
                    <a:lstStyle/>
                    <a:p>
                      <a:pPr algn="r"/>
                      <a:r>
                        <a:rPr sz="1400" b="0" i="0" u="none">
                          <a:solidFill>
                            <a:srgbClr val="333333"/>
                          </a:solidFill>
                          <a:latin typeface="Arial"/>
                        </a:rPr>
                        <a:t>48,7%</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14</a:t>
                      </a:r>
                    </a:p>
                  </a:txBody>
                  <a:tcPr/>
                </a:tc>
                <a:tc>
                  <a:txBody>
                    <a:bodyPr/>
                    <a:lstStyle/>
                    <a:p>
                      <a:pPr algn="r"/>
                      <a:r>
                        <a:rPr sz="1400" b="0" i="0" u="none">
                          <a:solidFill>
                            <a:srgbClr val="333333"/>
                          </a:solidFill>
                          <a:latin typeface="Arial"/>
                        </a:rPr>
                        <a:t>37,8%</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4,2</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14. </a:t>
            </a:r>
            <a:r>
              <a:rPr sz="1600" b="1" i="0" u="none" dirty="0" err="1">
                <a:latin typeface="Arial" pitchFamily="34" charset="0"/>
              </a:rPr>
              <a:t>Yritykseni</a:t>
            </a:r>
            <a:r>
              <a:rPr sz="1600" b="1" i="0" u="none" dirty="0">
                <a:latin typeface="Arial" pitchFamily="34" charset="0"/>
              </a:rPr>
              <a:t> </a:t>
            </a:r>
            <a:r>
              <a:rPr sz="1600" b="1" i="0" u="none" dirty="0" err="1">
                <a:latin typeface="Arial" pitchFamily="34" charset="0"/>
              </a:rPr>
              <a:t>hallituksessa</a:t>
            </a:r>
            <a:r>
              <a:rPr sz="1600" b="1" i="0" u="none" dirty="0">
                <a:latin typeface="Arial" pitchFamily="34" charset="0"/>
              </a:rPr>
              <a:t> on </a:t>
            </a:r>
            <a:r>
              <a:rPr sz="1600" b="1" i="0" u="none" dirty="0" err="1">
                <a:latin typeface="Arial" pitchFamily="34" charset="0"/>
              </a:rPr>
              <a:t>riippumaton</a:t>
            </a:r>
            <a:r>
              <a:rPr sz="1600" b="1" i="0" u="none" dirty="0">
                <a:latin typeface="Arial" pitchFamily="34" charset="0"/>
              </a:rPr>
              <a:t> </a:t>
            </a:r>
            <a:r>
              <a:rPr sz="1600" b="1" i="0" u="none" dirty="0" err="1">
                <a:latin typeface="Arial" pitchFamily="34" charset="0"/>
              </a:rPr>
              <a:t>jäsen</a:t>
            </a:r>
            <a:r>
              <a:rPr sz="1600" b="1" i="0" u="none" dirty="0">
                <a:latin typeface="Arial" pitchFamily="34" charset="0"/>
              </a:rPr>
              <a:t> tai </a:t>
            </a:r>
            <a:r>
              <a:rPr sz="1600" b="1" i="0" u="none" dirty="0" err="1">
                <a:latin typeface="Arial" pitchFamily="34" charset="0"/>
              </a:rPr>
              <a:t>riippumattomia</a:t>
            </a:r>
            <a:r>
              <a:rPr sz="1600" b="1" i="0" u="none" dirty="0">
                <a:latin typeface="Arial" pitchFamily="34" charset="0"/>
              </a:rPr>
              <a:t> </a:t>
            </a:r>
            <a:r>
              <a:rPr sz="1600" b="1" i="0" u="none" dirty="0" err="1">
                <a:latin typeface="Arial" pitchFamily="34" charset="0"/>
              </a:rPr>
              <a:t>jäseniä</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36</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Yritykseni hallituksessa on riippumaton jäsen tai riippumattomia jäseniä.</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36</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6</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16,7%</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30</a:t>
                      </a:r>
                    </a:p>
                  </a:txBody>
                  <a:tcPr>
                    <a:solidFill>
                      <a:srgbClr val="EFEFEF"/>
                    </a:solidFill>
                  </a:tcPr>
                </a:tc>
                <a:tc>
                  <a:txBody>
                    <a:bodyPr/>
                    <a:lstStyle/>
                    <a:p>
                      <a:pPr algn="r"/>
                      <a:r>
                        <a:rPr sz="1400" b="0" i="0" u="none">
                          <a:solidFill>
                            <a:srgbClr val="333333"/>
                          </a:solidFill>
                          <a:latin typeface="Arial"/>
                        </a:rPr>
                        <a:t>83,3%</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Hallituspartnerit Keski-Suomen toiminta oli minulle tuttua jo ennen hanketapaamista.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14</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22,6%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48</a:t>
                      </a:r>
                    </a:p>
                  </a:txBody>
                  <a:tcPr>
                    <a:solidFill>
                      <a:srgbClr val="EFEFEF"/>
                    </a:solidFill>
                  </a:tcPr>
                </a:tc>
                <a:tc>
                  <a:txBody>
                    <a:bodyPr/>
                    <a:lstStyle/>
                    <a:p>
                      <a:pPr algn="r"/>
                      <a:r>
                        <a:rPr sz="1400" b="0" i="0" u="none">
                          <a:solidFill>
                            <a:srgbClr val="333333"/>
                          </a:solidFill>
                          <a:latin typeface="Arial"/>
                        </a:rPr>
                        <a:t>77,4%</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15. </a:t>
            </a:r>
            <a:r>
              <a:rPr sz="1600" b="1" i="0" u="none" dirty="0" err="1">
                <a:latin typeface="Arial" pitchFamily="34" charset="0"/>
              </a:rPr>
              <a:t>Yritykseni</a:t>
            </a:r>
            <a:r>
              <a:rPr sz="1600" b="1" i="0" u="none" dirty="0">
                <a:latin typeface="Arial" pitchFamily="34" charset="0"/>
              </a:rPr>
              <a:t> </a:t>
            </a:r>
            <a:r>
              <a:rPr sz="1600" b="1" i="0" u="none" dirty="0" err="1">
                <a:latin typeface="Arial" pitchFamily="34" charset="0"/>
              </a:rPr>
              <a:t>hallitukseen</a:t>
            </a:r>
            <a:r>
              <a:rPr sz="1600" b="1" i="0" u="none" dirty="0">
                <a:latin typeface="Arial" pitchFamily="34" charset="0"/>
              </a:rPr>
              <a:t> </a:t>
            </a:r>
            <a:r>
              <a:rPr sz="1600" b="1" i="0" u="none" dirty="0" err="1">
                <a:latin typeface="Arial" pitchFamily="34" charset="0"/>
              </a:rPr>
              <a:t>aiotaan</a:t>
            </a:r>
            <a:r>
              <a:rPr sz="1600" b="1" i="0" u="none" dirty="0">
                <a:latin typeface="Arial" pitchFamily="34" charset="0"/>
              </a:rPr>
              <a:t> </a:t>
            </a:r>
            <a:r>
              <a:rPr sz="1600" b="1" i="0" u="none" dirty="0" err="1">
                <a:latin typeface="Arial" pitchFamily="34" charset="0"/>
              </a:rPr>
              <a:t>valita</a:t>
            </a:r>
            <a:r>
              <a:rPr sz="1600" b="1" i="0" u="none" dirty="0">
                <a:latin typeface="Arial" pitchFamily="34" charset="0"/>
              </a:rPr>
              <a:t> </a:t>
            </a:r>
            <a:r>
              <a:rPr sz="1600" b="1" i="0" u="none" dirty="0" err="1">
                <a:latin typeface="Arial" pitchFamily="34" charset="0"/>
              </a:rPr>
              <a:t>riippumaton</a:t>
            </a:r>
            <a:r>
              <a:rPr sz="1600" b="1" i="0" u="none" dirty="0">
                <a:latin typeface="Arial" pitchFamily="34" charset="0"/>
              </a:rPr>
              <a:t> </a:t>
            </a:r>
            <a:r>
              <a:rPr sz="1600" b="1" i="0" u="none" dirty="0" err="1">
                <a:latin typeface="Arial" pitchFamily="34" charset="0"/>
              </a:rPr>
              <a:t>jäsen</a:t>
            </a:r>
            <a:r>
              <a:rPr sz="1600" b="1" i="0" u="none" dirty="0">
                <a:latin typeface="Arial" pitchFamily="34" charset="0"/>
              </a:rPr>
              <a:t> tai </a:t>
            </a:r>
            <a:r>
              <a:rPr sz="1600" b="1" i="0" u="none" dirty="0" err="1">
                <a:latin typeface="Arial" pitchFamily="34" charset="0"/>
              </a:rPr>
              <a:t>riippumattomia</a:t>
            </a:r>
            <a:r>
              <a:rPr sz="1600" b="1" i="0" u="none" dirty="0">
                <a:latin typeface="Arial" pitchFamily="34" charset="0"/>
              </a:rPr>
              <a:t> </a:t>
            </a:r>
            <a:r>
              <a:rPr sz="1600" b="1" i="0" u="none" dirty="0" err="1">
                <a:latin typeface="Arial" pitchFamily="34" charset="0"/>
              </a:rPr>
              <a:t>jäseniä</a:t>
            </a:r>
            <a:r>
              <a:rPr sz="1600" b="1" i="0" u="none" dirty="0">
                <a:latin typeface="Arial" pitchFamily="34" charset="0"/>
              </a:rPr>
              <a:t> </a:t>
            </a:r>
            <a:r>
              <a:rPr sz="1600" b="1" i="0" u="none" dirty="0" err="1">
                <a:latin typeface="Arial" pitchFamily="34" charset="0"/>
              </a:rPr>
              <a:t>seuraavassa</a:t>
            </a:r>
            <a:r>
              <a:rPr sz="1600" b="1" i="0" u="none" dirty="0">
                <a:latin typeface="Arial" pitchFamily="34" charset="0"/>
              </a:rPr>
              <a:t> </a:t>
            </a:r>
            <a:r>
              <a:rPr sz="1600" b="1" i="0" u="none" dirty="0" err="1">
                <a:latin typeface="Arial" pitchFamily="34" charset="0"/>
              </a:rPr>
              <a:t>yhtiökokouksessa</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37</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Yritykseni hallitukseen aiotaan valita riippumaton jäsen tai riippumattomia jäseniä seuraavassa yhtiökokouksessa.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37</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5</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13,5%</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32</a:t>
                      </a:r>
                    </a:p>
                  </a:txBody>
                  <a:tcPr>
                    <a:solidFill>
                      <a:srgbClr val="EFEFEF"/>
                    </a:solidFill>
                  </a:tcPr>
                </a:tc>
                <a:tc>
                  <a:txBody>
                    <a:bodyPr/>
                    <a:lstStyle/>
                    <a:p>
                      <a:pPr algn="r"/>
                      <a:r>
                        <a:rPr sz="1400" b="0" i="0" u="none" dirty="0">
                          <a:solidFill>
                            <a:srgbClr val="333333"/>
                          </a:solidFill>
                          <a:latin typeface="Arial"/>
                        </a:rPr>
                        <a:t>86,5%</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876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16. </a:t>
            </a:r>
            <a:r>
              <a:rPr sz="1600" b="1" i="0" u="none" dirty="0" err="1">
                <a:latin typeface="Arial" pitchFamily="34" charset="0"/>
              </a:rPr>
              <a:t>Mikäli</a:t>
            </a:r>
            <a:r>
              <a:rPr sz="1600" b="1" i="0" u="none" dirty="0">
                <a:latin typeface="Arial" pitchFamily="34" charset="0"/>
              </a:rPr>
              <a:t> </a:t>
            </a:r>
            <a:r>
              <a:rPr sz="1600" b="1" i="0" u="none" dirty="0" err="1">
                <a:latin typeface="Arial" pitchFamily="34" charset="0"/>
              </a:rPr>
              <a:t>olet</a:t>
            </a:r>
            <a:r>
              <a:rPr sz="1600" b="1" i="0" u="none" dirty="0">
                <a:latin typeface="Arial" pitchFamily="34" charset="0"/>
              </a:rPr>
              <a:t> </a:t>
            </a:r>
            <a:r>
              <a:rPr sz="1600" b="1" i="0" u="none" dirty="0" err="1">
                <a:latin typeface="Arial" pitchFamily="34" charset="0"/>
              </a:rPr>
              <a:t>hankkeen</a:t>
            </a:r>
            <a:r>
              <a:rPr sz="1600" b="1" i="0" u="none" dirty="0">
                <a:latin typeface="Arial" pitchFamily="34" charset="0"/>
              </a:rPr>
              <a:t> </a:t>
            </a:r>
            <a:r>
              <a:rPr sz="1600" b="1" i="0" u="none" dirty="0" err="1">
                <a:latin typeface="Arial" pitchFamily="34" charset="0"/>
              </a:rPr>
              <a:t>aikana</a:t>
            </a:r>
            <a:r>
              <a:rPr sz="1600" b="1" i="0" u="none" dirty="0">
                <a:latin typeface="Arial" pitchFamily="34" charset="0"/>
              </a:rPr>
              <a:t> </a:t>
            </a:r>
            <a:r>
              <a:rPr sz="1600" b="1" i="0" u="none" dirty="0" err="1">
                <a:latin typeface="Arial" pitchFamily="34" charset="0"/>
              </a:rPr>
              <a:t>päätynyt</a:t>
            </a:r>
            <a:r>
              <a:rPr sz="1600" b="1" i="0" u="none" dirty="0">
                <a:latin typeface="Arial" pitchFamily="34" charset="0"/>
              </a:rPr>
              <a:t> </a:t>
            </a:r>
            <a:r>
              <a:rPr sz="1600" b="1" i="0" u="none" dirty="0" err="1">
                <a:latin typeface="Arial" pitchFamily="34" charset="0"/>
              </a:rPr>
              <a:t>kehittämään</a:t>
            </a:r>
            <a:r>
              <a:rPr sz="1600" b="1" i="0" u="none" dirty="0">
                <a:latin typeface="Arial" pitchFamily="34" charset="0"/>
              </a:rPr>
              <a:t> </a:t>
            </a:r>
            <a:r>
              <a:rPr sz="1600" b="1" i="0" u="none" dirty="0" err="1">
                <a:latin typeface="Arial" pitchFamily="34" charset="0"/>
              </a:rPr>
              <a:t>yrityksesi</a:t>
            </a:r>
            <a:r>
              <a:rPr sz="1600" b="1" i="0" u="none" dirty="0">
                <a:latin typeface="Arial" pitchFamily="34" charset="0"/>
              </a:rPr>
              <a:t> </a:t>
            </a:r>
            <a:r>
              <a:rPr sz="1600" b="1" i="0" u="none" dirty="0" err="1">
                <a:latin typeface="Arial" pitchFamily="34" charset="0"/>
              </a:rPr>
              <a:t>hallitustyöskentelyä</a:t>
            </a:r>
            <a:r>
              <a:rPr sz="1600" b="1" i="0" u="none" dirty="0">
                <a:latin typeface="Arial" pitchFamily="34" charset="0"/>
              </a:rPr>
              <a:t>, </a:t>
            </a:r>
            <a:r>
              <a:rPr sz="1600" b="1" i="0" u="none" dirty="0" err="1">
                <a:latin typeface="Arial" pitchFamily="34" charset="0"/>
              </a:rPr>
              <a:t>kuinka</a:t>
            </a:r>
            <a:r>
              <a:rPr sz="1600" b="1" i="0" u="none" dirty="0">
                <a:latin typeface="Arial" pitchFamily="34" charset="0"/>
              </a:rPr>
              <a:t> </a:t>
            </a:r>
            <a:r>
              <a:rPr sz="1600" b="1" i="0" u="none" dirty="0" err="1">
                <a:latin typeface="Arial" pitchFamily="34" charset="0"/>
              </a:rPr>
              <a:t>monta</a:t>
            </a:r>
            <a:r>
              <a:rPr sz="1600" b="1" i="0" u="none" dirty="0">
                <a:latin typeface="Arial" pitchFamily="34" charset="0"/>
              </a:rPr>
              <a:t> </a:t>
            </a:r>
            <a:r>
              <a:rPr sz="1600" b="1" i="0" u="none" dirty="0" err="1">
                <a:latin typeface="Arial" pitchFamily="34" charset="0"/>
              </a:rPr>
              <a:t>hallituksen</a:t>
            </a:r>
            <a:r>
              <a:rPr sz="1600" b="1" i="0" u="none" dirty="0">
                <a:latin typeface="Arial" pitchFamily="34" charset="0"/>
              </a:rPr>
              <a:t> </a:t>
            </a:r>
            <a:r>
              <a:rPr sz="1600" b="1" i="0" u="none" dirty="0" err="1">
                <a:latin typeface="Arial" pitchFamily="34" charset="0"/>
              </a:rPr>
              <a:t>kokousta</a:t>
            </a:r>
            <a:r>
              <a:rPr sz="1600" b="1" i="0" u="none" dirty="0">
                <a:latin typeface="Arial" pitchFamily="34" charset="0"/>
              </a:rPr>
              <a:t> </a:t>
            </a:r>
            <a:r>
              <a:rPr sz="1600" b="1" i="0" u="none" dirty="0" err="1">
                <a:latin typeface="Arial" pitchFamily="34" charset="0"/>
              </a:rPr>
              <a:t>aiot</a:t>
            </a:r>
            <a:r>
              <a:rPr sz="1600" b="1" i="0" u="none" dirty="0">
                <a:latin typeface="Arial" pitchFamily="34" charset="0"/>
              </a:rPr>
              <a:t> </a:t>
            </a:r>
            <a:r>
              <a:rPr sz="1600" b="1" i="0" u="none" dirty="0" err="1">
                <a:latin typeface="Arial" pitchFamily="34" charset="0"/>
              </a:rPr>
              <a:t>jatkossa</a:t>
            </a:r>
            <a:r>
              <a:rPr sz="1600" b="1" i="0" u="none" dirty="0">
                <a:latin typeface="Arial" pitchFamily="34" charset="0"/>
              </a:rPr>
              <a:t> </a:t>
            </a:r>
            <a:r>
              <a:rPr sz="1600" b="1" i="0" u="none" dirty="0" err="1">
                <a:latin typeface="Arial" pitchFamily="34" charset="0"/>
              </a:rPr>
              <a:t>pitää</a:t>
            </a:r>
            <a:r>
              <a:rPr sz="1600" b="1" i="0" u="none" dirty="0">
                <a:latin typeface="Arial" pitchFamily="34" charset="0"/>
              </a:rPr>
              <a:t> </a:t>
            </a:r>
            <a:r>
              <a:rPr sz="1600" b="1" i="0" u="none" dirty="0" err="1">
                <a:latin typeface="Arial" pitchFamily="34" charset="0"/>
              </a:rPr>
              <a:t>kunkin</a:t>
            </a:r>
            <a:r>
              <a:rPr sz="1600" b="1" i="0" u="none" dirty="0">
                <a:latin typeface="Arial" pitchFamily="34" charset="0"/>
              </a:rPr>
              <a:t> </a:t>
            </a:r>
            <a:r>
              <a:rPr sz="1600" b="1" i="0" u="none" dirty="0" err="1">
                <a:latin typeface="Arial" pitchFamily="34" charset="0"/>
              </a:rPr>
              <a:t>tilikauden</a:t>
            </a:r>
            <a:r>
              <a:rPr sz="1600" b="1" i="0" u="none" dirty="0">
                <a:latin typeface="Arial" pitchFamily="34" charset="0"/>
              </a:rPr>
              <a:t> </a:t>
            </a:r>
            <a:r>
              <a:rPr sz="1600" b="1" i="0" u="none" dirty="0" err="1">
                <a:latin typeface="Arial" pitchFamily="34" charset="0"/>
              </a:rPr>
              <a:t>aikana</a:t>
            </a:r>
            <a:r>
              <a:rPr sz="1600" b="1" i="0" u="none" dirty="0">
                <a:latin typeface="Arial" pitchFamily="34" charset="0"/>
              </a:rPr>
              <a:t>?</a:t>
            </a:r>
          </a:p>
        </p:txBody>
      </p:sp>
      <p:sp>
        <p:nvSpPr>
          <p:cNvPr id="3" name="New shape"/>
          <p:cNvSpPr/>
          <p:nvPr/>
        </p:nvSpPr>
        <p:spPr>
          <a:xfrm>
            <a:off x="254000" y="93218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37</a:t>
            </a:r>
          </a:p>
        </p:txBody>
      </p:sp>
      <p:graphicFrame>
        <p:nvGraphicFramePr>
          <p:cNvPr id="4" name="ChartObject"/>
          <p:cNvGraphicFramePr/>
          <p:nvPr/>
        </p:nvGraphicFramePr>
        <p:xfrm>
          <a:off x="254000" y="133604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48768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Mikäli olet hankkeen aikana päätynyt kehittämään yrityksesi hallitustyöskentelyä, kuinka monta hallituksen kokousta aiot jatkossa pitää kunkin tilikauden aikana?</a:t>
            </a:r>
          </a:p>
        </p:txBody>
      </p:sp>
      <p:sp>
        <p:nvSpPr>
          <p:cNvPr id="3" name="New shape"/>
          <p:cNvSpPr/>
          <p:nvPr/>
        </p:nvSpPr>
        <p:spPr>
          <a:xfrm>
            <a:off x="254000" y="93218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37</a:t>
            </a:r>
          </a:p>
        </p:txBody>
      </p:sp>
      <p:graphicFrame>
        <p:nvGraphicFramePr>
          <p:cNvPr id="4" name="New Table"/>
          <p:cNvGraphicFramePr>
            <a:graphicFrameLocks noGrp="1"/>
          </p:cNvGraphicFramePr>
          <p:nvPr>
            <p:extLst>
              <p:ext uri="{D42A27DB-BD31-4B8C-83A1-F6EECF244321}">
                <p14:modId xmlns:p14="http://schemas.microsoft.com/office/powerpoint/2010/main" val="3022768107"/>
              </p:ext>
            </p:extLst>
          </p:nvPr>
        </p:nvGraphicFramePr>
        <p:xfrm>
          <a:off x="254000" y="133604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2-4</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25</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67,6%</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5-7</a:t>
                      </a:r>
                    </a:p>
                  </a:txBody>
                  <a:tcPr>
                    <a:solidFill>
                      <a:srgbClr val="EFEFEF"/>
                    </a:solidFill>
                  </a:tcPr>
                </a:tc>
                <a:tc>
                  <a:txBody>
                    <a:bodyPr/>
                    <a:lstStyle/>
                    <a:p>
                      <a:pPr algn="r"/>
                      <a:r>
                        <a:rPr sz="1400" b="0" i="0" u="none">
                          <a:solidFill>
                            <a:srgbClr val="333333"/>
                          </a:solidFill>
                          <a:latin typeface="Arial"/>
                        </a:rPr>
                        <a:t>9</a:t>
                      </a:r>
                    </a:p>
                  </a:txBody>
                  <a:tcPr>
                    <a:solidFill>
                      <a:srgbClr val="EFEFEF"/>
                    </a:solidFill>
                  </a:tcPr>
                </a:tc>
                <a:tc>
                  <a:txBody>
                    <a:bodyPr/>
                    <a:lstStyle/>
                    <a:p>
                      <a:pPr algn="r"/>
                      <a:r>
                        <a:rPr sz="1400" b="0" i="0" u="none">
                          <a:solidFill>
                            <a:srgbClr val="333333"/>
                          </a:solidFill>
                          <a:latin typeface="Arial"/>
                        </a:rPr>
                        <a:t>24,3%</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8-10</a:t>
                      </a:r>
                    </a:p>
                  </a:txBody>
                  <a:tcPr/>
                </a:tc>
                <a:tc>
                  <a:txBody>
                    <a:bodyPr/>
                    <a:lstStyle/>
                    <a:p>
                      <a:pPr algn="r"/>
                      <a:r>
                        <a:rPr sz="1400" b="0" i="0" u="none">
                          <a:solidFill>
                            <a:srgbClr val="333333"/>
                          </a:solidFill>
                          <a:latin typeface="Arial"/>
                        </a:rPr>
                        <a:t>1</a:t>
                      </a:r>
                    </a:p>
                  </a:txBody>
                  <a:tcPr/>
                </a:tc>
                <a:tc>
                  <a:txBody>
                    <a:bodyPr/>
                    <a:lstStyle/>
                    <a:p>
                      <a:pPr algn="r"/>
                      <a:r>
                        <a:rPr sz="1400" b="0" i="0" u="none">
                          <a:solidFill>
                            <a:srgbClr val="333333"/>
                          </a:solidFill>
                          <a:latin typeface="Arial"/>
                        </a:rPr>
                        <a:t>2,7%</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11-12</a:t>
                      </a:r>
                    </a:p>
                  </a:txBody>
                  <a:tcPr>
                    <a:solidFill>
                      <a:srgbClr val="EFEFEF"/>
                    </a:solidFill>
                  </a:tcPr>
                </a:tc>
                <a:tc>
                  <a:txBody>
                    <a:bodyPr/>
                    <a:lstStyle/>
                    <a:p>
                      <a:pPr algn="r"/>
                      <a:r>
                        <a:rPr sz="1400" b="0" i="0" u="none">
                          <a:solidFill>
                            <a:srgbClr val="333333"/>
                          </a:solidFill>
                          <a:latin typeface="Arial"/>
                        </a:rPr>
                        <a:t>1</a:t>
                      </a:r>
                    </a:p>
                  </a:txBody>
                  <a:tcPr>
                    <a:solidFill>
                      <a:srgbClr val="EFEFEF"/>
                    </a:solidFill>
                  </a:tcPr>
                </a:tc>
                <a:tc>
                  <a:txBody>
                    <a:bodyPr/>
                    <a:lstStyle/>
                    <a:p>
                      <a:pPr algn="r"/>
                      <a:r>
                        <a:rPr sz="1400" b="0" i="0" u="none">
                          <a:solidFill>
                            <a:srgbClr val="333333"/>
                          </a:solidFill>
                          <a:latin typeface="Arial"/>
                        </a:rPr>
                        <a:t>2,7%</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dirty="0" err="1">
                          <a:solidFill>
                            <a:srgbClr val="333333"/>
                          </a:solidFill>
                          <a:latin typeface="Arial"/>
                        </a:rPr>
                        <a:t>Muu</a:t>
                      </a:r>
                      <a:r>
                        <a:rPr sz="1400" b="0" i="0" u="none" dirty="0">
                          <a:solidFill>
                            <a:srgbClr val="333333"/>
                          </a:solidFill>
                          <a:latin typeface="Arial"/>
                        </a:rPr>
                        <a:t>, </a:t>
                      </a:r>
                      <a:r>
                        <a:rPr sz="1400" b="0" i="0" u="none" dirty="0" err="1">
                          <a:solidFill>
                            <a:srgbClr val="333333"/>
                          </a:solidFill>
                          <a:latin typeface="Arial"/>
                        </a:rPr>
                        <a:t>mikä</a:t>
                      </a:r>
                      <a:r>
                        <a:rPr sz="1400" b="0" i="0" u="none" dirty="0">
                          <a:solidFill>
                            <a:srgbClr val="333333"/>
                          </a:solidFill>
                          <a:latin typeface="Arial"/>
                        </a:rPr>
                        <a:t>?</a:t>
                      </a:r>
                      <a:r>
                        <a:rPr lang="fi-FI" sz="1400" b="0" i="0" u="none" dirty="0">
                          <a:solidFill>
                            <a:srgbClr val="333333"/>
                          </a:solidFill>
                          <a:latin typeface="Arial"/>
                        </a:rPr>
                        <a:t> 1 kokous</a:t>
                      </a:r>
                      <a:endParaRPr sz="1400" b="0" i="0" u="none" dirty="0">
                        <a:solidFill>
                          <a:srgbClr val="333333"/>
                        </a:solidFill>
                        <a:latin typeface="Arial"/>
                      </a:endParaRPr>
                    </a:p>
                  </a:txBody>
                  <a:tcPr/>
                </a:tc>
                <a:tc>
                  <a:txBody>
                    <a:bodyPr/>
                    <a:lstStyle/>
                    <a:p>
                      <a:pPr algn="r"/>
                      <a:r>
                        <a:rPr sz="1400" b="0" i="0" u="none">
                          <a:solidFill>
                            <a:srgbClr val="333333"/>
                          </a:solidFill>
                          <a:latin typeface="Arial"/>
                        </a:rPr>
                        <a:t>1</a:t>
                      </a:r>
                    </a:p>
                  </a:txBody>
                  <a:tcPr/>
                </a:tc>
                <a:tc>
                  <a:txBody>
                    <a:bodyPr/>
                    <a:lstStyle/>
                    <a:p>
                      <a:pPr algn="r"/>
                      <a:r>
                        <a:rPr sz="1400" b="0" i="0" u="none" dirty="0">
                          <a:solidFill>
                            <a:srgbClr val="333333"/>
                          </a:solidFill>
                          <a:latin typeface="Arial"/>
                        </a:rPr>
                        <a:t>2,7%</a:t>
                      </a:r>
                    </a:p>
                  </a:txBody>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9ADB5B52-F8CB-A9E1-5BF0-24381A7D8860}"/>
              </a:ext>
            </a:extLst>
          </p:cNvPr>
          <p:cNvSpPr txBox="1"/>
          <p:nvPr/>
        </p:nvSpPr>
        <p:spPr>
          <a:xfrm>
            <a:off x="623392" y="332657"/>
            <a:ext cx="11305256" cy="6771084"/>
          </a:xfrm>
          <a:prstGeom prst="rect">
            <a:avLst/>
          </a:prstGeom>
          <a:noFill/>
        </p:spPr>
        <p:txBody>
          <a:bodyPr wrap="square">
            <a:spAutoFit/>
          </a:bodyPr>
          <a:lstStyle/>
          <a:p>
            <a:r>
              <a:rPr lang="fi-FI" sz="1600" b="1" i="0" u="none" strike="noStrike" dirty="0">
                <a:solidFill>
                  <a:srgbClr val="000000"/>
                </a:solidFill>
                <a:effectLst/>
                <a:latin typeface="Arial" panose="020B0604020202020204" pitchFamily="34" charset="0"/>
              </a:rPr>
              <a:t>17. Mitkä ovat suurimmat haasteet, joita olet kohdannut tai ennakoit kohtaavasi hallitustyöskentelyn kehittämisessä?</a:t>
            </a:r>
            <a:r>
              <a:rPr lang="fi-FI" sz="1600" b="1" dirty="0"/>
              <a:t> </a:t>
            </a:r>
          </a:p>
          <a:p>
            <a:endParaRPr lang="fi-FI" sz="1600" dirty="0"/>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Ajankäyttö asiaa kohtaan, oikeiden henkilöiden ottaminen hallitukseen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Ajankäyttö sekä pieni firma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Hallitustyöskentelyn ottaminen osaksi yrityksen johtamista.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Kansainvälisesti pätevien hallitusammattilaisten löytäminen ja kansainvälisen hallituksen tai </a:t>
            </a:r>
            <a:r>
              <a:rPr lang="fi-FI" sz="1600" dirty="0" err="1">
                <a:latin typeface="Arial" panose="020B0604020202020204" pitchFamily="34" charset="0"/>
                <a:cs typeface="Arial" panose="020B0604020202020204" pitchFamily="34" charset="0"/>
              </a:rPr>
              <a:t>advisory</a:t>
            </a:r>
            <a:r>
              <a:rPr lang="fi-FI" sz="1600" dirty="0">
                <a:latin typeface="Arial" panose="020B0604020202020204" pitchFamily="34" charset="0"/>
                <a:cs typeface="Arial" panose="020B0604020202020204" pitchFamily="34" charset="0"/>
              </a:rPr>
              <a:t> </a:t>
            </a:r>
            <a:r>
              <a:rPr lang="fi-FI" sz="1600" dirty="0" err="1">
                <a:latin typeface="Arial" panose="020B0604020202020204" pitchFamily="34" charset="0"/>
                <a:cs typeface="Arial" panose="020B0604020202020204" pitchFamily="34" charset="0"/>
              </a:rPr>
              <a:t>boardin</a:t>
            </a:r>
            <a:r>
              <a:rPr lang="fi-FI" sz="1600" dirty="0">
                <a:latin typeface="Arial" panose="020B0604020202020204" pitchFamily="34" charset="0"/>
                <a:cs typeface="Arial" panose="020B0604020202020204" pitchFamily="34" charset="0"/>
              </a:rPr>
              <a:t> nimeäminen. Mielestäni </a:t>
            </a:r>
            <a:r>
              <a:rPr lang="fi-FI" sz="1600" dirty="0" err="1">
                <a:latin typeface="Arial" panose="020B0604020202020204" pitchFamily="34" charset="0"/>
                <a:cs typeface="Arial" panose="020B0604020202020204" pitchFamily="34" charset="0"/>
              </a:rPr>
              <a:t>kv</a:t>
            </a:r>
            <a:r>
              <a:rPr lang="fi-FI" sz="1600" dirty="0">
                <a:latin typeface="Arial" panose="020B0604020202020204" pitchFamily="34" charset="0"/>
                <a:cs typeface="Arial" panose="020B0604020202020204" pitchFamily="34" charset="0"/>
              </a:rPr>
              <a:t> markkinaan tähtäävälle yhtiölle on todella iso riski, jos jokainen hallituksen jäsen on Suomesta. Ihanteellisessa kokoonpanossa jokainen jäsen edustaa eri kansallisuutta ja siten rikastuttaa näkemystä eri markkinoista.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Asenne</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Perheyhtiönä toimiessa päivittäiset askareet vie yleensä voiton hallinnollisista asioista. Kuitenkin toimintaa on tarkoitus kehittää ja kasvattaa, niin näen, että hallitustyöskentely on yksi työväline pitää homma hanskassa.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Yrityksen koko vaikuttaa osaltaan hallitustyöskentelyn kehittämiseen. Myös hallituksen jäsenten työskentely päivittäin samoissa tiloissa antaa mahdollisuuden asioiden esille nostamiseen ilman virallista </a:t>
            </a:r>
            <a:r>
              <a:rPr lang="fi-FI" sz="1600" dirty="0" err="1">
                <a:latin typeface="Arial" panose="020B0604020202020204" pitchFamily="34" charset="0"/>
                <a:cs typeface="Arial" panose="020B0604020202020204" pitchFamily="34" charset="0"/>
              </a:rPr>
              <a:t>hallitystyöskentelyprosessia</a:t>
            </a:r>
            <a:r>
              <a:rPr lang="fi-FI" sz="16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Aikaa ei ole ollut tarpeeksi kehitystyön suorittamiseksi. Koimme kuitenkin, että tästä hankkeesta oli meille hyötyä ja olemmekin varanneet vuodelle 2024 erilliset ajanjaksot, joiden aikana suoritamme hallitustyötä. Tämä vinkki saatiin suoraan Arto Maijalalta.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Kiire, ajanhallinnan haasteet</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Yrityksen ulkopuolisten jäsenten toimialaosaaminen.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Kestettävä muiden mielipide... :-)</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Käytetty aika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Asioiden kirjaaminen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Hallituksen jäsenten saanti saman pöydän ääreen samaan aikaan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Taloushallinnon syvällisempi osaaminen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Oikean kumppanin löytäminen</a:t>
            </a:r>
          </a:p>
          <a:p>
            <a:endParaRPr lang="fi-FI" dirty="0"/>
          </a:p>
        </p:txBody>
      </p:sp>
    </p:spTree>
    <p:extLst>
      <p:ext uri="{BB962C8B-B14F-4D97-AF65-F5344CB8AC3E}">
        <p14:creationId xmlns:p14="http://schemas.microsoft.com/office/powerpoint/2010/main" val="229466700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738664"/>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18. </a:t>
            </a:r>
            <a:r>
              <a:rPr sz="1600" b="1" i="0" u="none" dirty="0" err="1">
                <a:latin typeface="Arial" pitchFamily="34" charset="0"/>
              </a:rPr>
              <a:t>Hallitustyöskentelyä</a:t>
            </a:r>
            <a:r>
              <a:rPr sz="1600" b="1" i="0" u="none" dirty="0">
                <a:latin typeface="Arial" pitchFamily="34" charset="0"/>
              </a:rPr>
              <a:t> on </a:t>
            </a:r>
            <a:r>
              <a:rPr sz="1600" b="1" i="0" u="none" dirty="0" err="1">
                <a:latin typeface="Arial" pitchFamily="34" charset="0"/>
              </a:rPr>
              <a:t>yrityksessäni</a:t>
            </a:r>
            <a:r>
              <a:rPr sz="1600" b="1" i="0" u="none" dirty="0">
                <a:latin typeface="Arial" pitchFamily="34" charset="0"/>
              </a:rPr>
              <a:t> </a:t>
            </a:r>
            <a:r>
              <a:rPr sz="1600" b="1" i="0" u="none" dirty="0" err="1">
                <a:latin typeface="Arial" pitchFamily="34" charset="0"/>
              </a:rPr>
              <a:t>tarpeen</a:t>
            </a:r>
            <a:r>
              <a:rPr sz="1600" b="1" i="0" u="none" dirty="0">
                <a:latin typeface="Arial" pitchFamily="34" charset="0"/>
              </a:rPr>
              <a:t> </a:t>
            </a:r>
            <a:r>
              <a:rPr sz="1600" b="1" i="0" u="none" dirty="0" err="1">
                <a:latin typeface="Arial" pitchFamily="34" charset="0"/>
              </a:rPr>
              <a:t>kehittää</a:t>
            </a:r>
            <a:r>
              <a:rPr sz="1600" b="1" i="0" u="none" dirty="0">
                <a:latin typeface="Arial" pitchFamily="34" charset="0"/>
              </a:rPr>
              <a:t> </a:t>
            </a:r>
            <a:r>
              <a:rPr sz="1600" b="1" i="0" u="none" dirty="0" err="1">
                <a:latin typeface="Arial" pitchFamily="34" charset="0"/>
              </a:rPr>
              <a:t>aktiivisemmiksi</a:t>
            </a:r>
            <a:r>
              <a:rPr sz="1600" b="1" i="0" u="none" dirty="0">
                <a:latin typeface="Arial" pitchFamily="34" charset="0"/>
              </a:rPr>
              <a:t> tai </a:t>
            </a:r>
            <a:r>
              <a:rPr sz="1600" b="1" i="0" u="none" dirty="0" err="1">
                <a:latin typeface="Arial" pitchFamily="34" charset="0"/>
              </a:rPr>
              <a:t>ammattimaisemmiksi</a:t>
            </a:r>
            <a:r>
              <a:rPr sz="1600" b="1" i="0" u="none" dirty="0">
                <a:latin typeface="Arial" pitchFamily="34" charset="0"/>
              </a:rPr>
              <a:t>.</a:t>
            </a:r>
            <a:r>
              <a:rPr lang="fi-FI" sz="1800" kern="100" dirty="0">
                <a:effectLst/>
                <a:latin typeface="Arial" panose="020B0604020202020204" pitchFamily="34" charset="0"/>
                <a:ea typeface="Calibri" panose="020F0502020204030204" pitchFamily="34" charset="0"/>
                <a:cs typeface="Times New Roman" panose="02020603050405020304" pitchFamily="18" charset="0"/>
              </a:rPr>
              <a:t> </a:t>
            </a:r>
          </a:p>
          <a:p>
            <a:r>
              <a:rPr lang="fi-FI" sz="1400" kern="100" dirty="0">
                <a:effectLst/>
                <a:latin typeface="Arial" panose="020B0604020202020204" pitchFamily="34" charset="0"/>
                <a:ea typeface="Calibri" panose="020F0502020204030204" pitchFamily="34" charset="0"/>
                <a:cs typeface="Times New Roman" panose="02020603050405020304" pitchFamily="18" charset="0"/>
              </a:rPr>
              <a:t>Mikäli vastasit kysymykseen 11. </a:t>
            </a:r>
            <a:r>
              <a:rPr lang="fi-FI" sz="1400" i="1" kern="100" dirty="0">
                <a:effectLst/>
                <a:latin typeface="Arial" panose="020B0604020202020204" pitchFamily="34" charset="0"/>
                <a:ea typeface="Calibri" panose="020F0502020204030204" pitchFamily="34" charset="0"/>
                <a:cs typeface="Times New Roman" panose="02020603050405020304" pitchFamily="18" charset="0"/>
              </a:rPr>
              <a:t>ei</a:t>
            </a:r>
            <a:r>
              <a:rPr lang="fi-FI" sz="1400" kern="100" dirty="0">
                <a:effectLst/>
                <a:latin typeface="Arial" panose="020B0604020202020204" pitchFamily="34" charset="0"/>
                <a:ea typeface="Calibri" panose="020F0502020204030204" pitchFamily="34" charset="0"/>
                <a:cs typeface="Times New Roman" panose="02020603050405020304" pitchFamily="18" charset="0"/>
              </a:rPr>
              <a:t>, vastaathan seuraavaksi kysymyksiin 18, 19 ja 20.</a:t>
            </a:r>
            <a:endParaRPr lang="fi-FI"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sz="1600" b="1" i="0" u="none" dirty="0">
              <a:latin typeface="Arial" pitchFamily="34" charset="0"/>
            </a:endParaRP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27</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Hallitustyöskentelyä on yrityksessäni tarpeen kehittää aktiivisemmiksi tai ammattimaisemmiksi.</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27</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3</a:t>
                      </a:r>
                    </a:p>
                  </a:txBody>
                  <a:tcPr>
                    <a:solidFill>
                      <a:srgbClr val="EFEFEF"/>
                    </a:solidFill>
                  </a:tcPr>
                </a:tc>
                <a:tc>
                  <a:txBody>
                    <a:bodyPr/>
                    <a:lstStyle/>
                    <a:p>
                      <a:pPr algn="r"/>
                      <a:r>
                        <a:rPr sz="1400" b="0" i="0" u="none">
                          <a:solidFill>
                            <a:srgbClr val="333333"/>
                          </a:solidFill>
                          <a:latin typeface="Arial"/>
                        </a:rPr>
                        <a:t>11,1%</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mieltäkään</a:t>
                      </a:r>
                    </a:p>
                  </a:txBody>
                  <a:tcPr/>
                </a:tc>
                <a:tc>
                  <a:txBody>
                    <a:bodyPr/>
                    <a:lstStyle/>
                    <a:p>
                      <a:pPr algn="r"/>
                      <a:r>
                        <a:rPr sz="1400" b="0" i="0" u="none">
                          <a:solidFill>
                            <a:srgbClr val="333333"/>
                          </a:solidFill>
                          <a:latin typeface="Arial"/>
                        </a:rPr>
                        <a:t>7</a:t>
                      </a:r>
                    </a:p>
                  </a:txBody>
                  <a:tcPr/>
                </a:tc>
                <a:tc>
                  <a:txBody>
                    <a:bodyPr/>
                    <a:lstStyle/>
                    <a:p>
                      <a:pPr algn="r"/>
                      <a:r>
                        <a:rPr sz="1400" b="0" i="0" u="none">
                          <a:solidFill>
                            <a:srgbClr val="333333"/>
                          </a:solidFill>
                          <a:latin typeface="Arial"/>
                        </a:rPr>
                        <a:t>25,9%</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13</a:t>
                      </a:r>
                    </a:p>
                  </a:txBody>
                  <a:tcPr>
                    <a:solidFill>
                      <a:srgbClr val="EFEFEF"/>
                    </a:solidFill>
                  </a:tcPr>
                </a:tc>
                <a:tc>
                  <a:txBody>
                    <a:bodyPr/>
                    <a:lstStyle/>
                    <a:p>
                      <a:pPr algn="r"/>
                      <a:r>
                        <a:rPr sz="1400" b="0" i="0" u="none">
                          <a:solidFill>
                            <a:srgbClr val="333333"/>
                          </a:solidFill>
                          <a:latin typeface="Arial"/>
                        </a:rPr>
                        <a:t>48,2%</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4</a:t>
                      </a:r>
                    </a:p>
                  </a:txBody>
                  <a:tcPr/>
                </a:tc>
                <a:tc>
                  <a:txBody>
                    <a:bodyPr/>
                    <a:lstStyle/>
                    <a:p>
                      <a:pPr algn="r"/>
                      <a:r>
                        <a:rPr sz="1400" b="0" i="0" u="none">
                          <a:solidFill>
                            <a:srgbClr val="333333"/>
                          </a:solidFill>
                          <a:latin typeface="Arial"/>
                        </a:rPr>
                        <a:t>14,8%</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3,7</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66A6800F-B9EC-0F81-0956-50FF5FBB5BB7}"/>
              </a:ext>
            </a:extLst>
          </p:cNvPr>
          <p:cNvSpPr txBox="1"/>
          <p:nvPr/>
        </p:nvSpPr>
        <p:spPr>
          <a:xfrm>
            <a:off x="551384" y="260649"/>
            <a:ext cx="9937104" cy="3539430"/>
          </a:xfrm>
          <a:prstGeom prst="rect">
            <a:avLst/>
          </a:prstGeom>
          <a:noFill/>
        </p:spPr>
        <p:txBody>
          <a:bodyPr wrap="square">
            <a:spAutoFit/>
          </a:bodyPr>
          <a:lstStyle/>
          <a:p>
            <a:r>
              <a:rPr lang="fi-FI" sz="1600" b="1" i="0" u="none" strike="noStrike" dirty="0">
                <a:solidFill>
                  <a:srgbClr val="000000"/>
                </a:solidFill>
                <a:effectLst/>
                <a:latin typeface="Arial" panose="020B0604020202020204" pitchFamily="34" charset="0"/>
              </a:rPr>
              <a:t>19. Mitä hyötyä yritys saisi, jos yrityksessä olisi aktiivinen ja ammattimainen hallitus?</a:t>
            </a:r>
          </a:p>
          <a:p>
            <a:endParaRPr lang="fi-FI" sz="1600" dirty="0">
              <a:solidFill>
                <a:srgbClr val="000000"/>
              </a:solidFill>
              <a:latin typeface="Arial" panose="020B0604020202020204" pitchFamily="34" charset="0"/>
            </a:endParaRP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Ei varsinaisesti mitään, yhden miehen osakeyhtiö</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Tulevaisuuden näkymät sekä visiot menisivät varmaan maaliin paremmin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Aktiivinen ja ammattimainen hallitus olisi hyvä tuki ja ohjaava elin </a:t>
            </a:r>
            <a:r>
              <a:rPr lang="fi-FI" sz="1600" dirty="0" err="1">
                <a:latin typeface="Arial" panose="020B0604020202020204" pitchFamily="34" charset="0"/>
                <a:cs typeface="Arial" panose="020B0604020202020204" pitchFamily="34" charset="0"/>
              </a:rPr>
              <a:t>operatiiiviselle</a:t>
            </a:r>
            <a:r>
              <a:rPr lang="fi-FI" sz="1600" dirty="0">
                <a:latin typeface="Arial" panose="020B0604020202020204" pitchFamily="34" charset="0"/>
                <a:cs typeface="Arial" panose="020B0604020202020204" pitchFamily="34" charset="0"/>
              </a:rPr>
              <a:t> toiminnalle.</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Moniäänisempi kehittäminen veisi yritystä uuteen suuntaan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Yritystä olisi helpompi ja nopeampi kehittää haluttuun suuntaan.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Ehkä siinä avautuisivat näkökannat muihinkin osa-alueisiin mihin ei ole aiemmin kiinnittänyt huomioita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Tieto/taitoa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Varmaan 15 vuoden päästä olisi yritys myyntikuntoinen ja tavoitteet täytetty.</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Lisää pitkän aikavälin suunnitelmallisuutta.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Varmasti systemaattisuutta ja sparrausta strategiseen kehittämiseen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Asioita hoidettaisiin ammattimaisemmin ja tuloshakuisemmin</a:t>
            </a:r>
          </a:p>
          <a:p>
            <a:endParaRPr lang="fi-FI" sz="1600" b="1" dirty="0"/>
          </a:p>
        </p:txBody>
      </p:sp>
    </p:spTree>
    <p:extLst>
      <p:ext uri="{BB962C8B-B14F-4D97-AF65-F5344CB8AC3E}">
        <p14:creationId xmlns:p14="http://schemas.microsoft.com/office/powerpoint/2010/main" val="7198078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33733C0C-2CE8-4563-FD18-0FDBDCAA990F}"/>
              </a:ext>
            </a:extLst>
          </p:cNvPr>
          <p:cNvSpPr txBox="1"/>
          <p:nvPr/>
        </p:nvSpPr>
        <p:spPr>
          <a:xfrm>
            <a:off x="551384" y="260649"/>
            <a:ext cx="9361040" cy="830997"/>
          </a:xfrm>
          <a:prstGeom prst="rect">
            <a:avLst/>
          </a:prstGeom>
          <a:noFill/>
        </p:spPr>
        <p:txBody>
          <a:bodyPr wrap="square">
            <a:spAutoFit/>
          </a:bodyPr>
          <a:lstStyle/>
          <a:p>
            <a:r>
              <a:rPr lang="fi-FI" sz="1600" b="1" i="0" u="none" strike="noStrike" dirty="0">
                <a:solidFill>
                  <a:srgbClr val="000000"/>
                </a:solidFill>
                <a:effectLst/>
                <a:latin typeface="Arial" panose="020B0604020202020204" pitchFamily="34" charset="0"/>
              </a:rPr>
              <a:t>20. Jos et pidä yrityksesi hallitustyön kehittämistä tarpeellisena, mikä on pääsyy siihen?</a:t>
            </a:r>
          </a:p>
          <a:p>
            <a:endParaRPr lang="fi-FI" sz="1600" b="1" dirty="0">
              <a:solidFill>
                <a:srgbClr val="000000"/>
              </a:solidFill>
              <a:latin typeface="Arial" panose="020B0604020202020204" pitchFamily="34" charset="0"/>
            </a:endParaRPr>
          </a:p>
          <a:p>
            <a:r>
              <a:rPr lang="fi-FI" sz="1600" dirty="0">
                <a:solidFill>
                  <a:srgbClr val="000000"/>
                </a:solidFill>
                <a:latin typeface="Arial" panose="020B0604020202020204" pitchFamily="34" charset="0"/>
              </a:rPr>
              <a:t>Ei yhtään vastausta.</a:t>
            </a:r>
            <a:r>
              <a:rPr lang="fi-FI" sz="1600" dirty="0"/>
              <a:t> </a:t>
            </a:r>
          </a:p>
        </p:txBody>
      </p:sp>
    </p:spTree>
    <p:extLst>
      <p:ext uri="{BB962C8B-B14F-4D97-AF65-F5344CB8AC3E}">
        <p14:creationId xmlns:p14="http://schemas.microsoft.com/office/powerpoint/2010/main" val="403854383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82C28C8C-A7B6-8580-250F-C946EF6FFF1C}"/>
              </a:ext>
            </a:extLst>
          </p:cNvPr>
          <p:cNvSpPr txBox="1"/>
          <p:nvPr/>
        </p:nvSpPr>
        <p:spPr>
          <a:xfrm>
            <a:off x="551384" y="188640"/>
            <a:ext cx="8594948" cy="5293757"/>
          </a:xfrm>
          <a:prstGeom prst="rect">
            <a:avLst/>
          </a:prstGeom>
          <a:noFill/>
        </p:spPr>
        <p:txBody>
          <a:bodyPr wrap="square">
            <a:spAutoFit/>
          </a:bodyPr>
          <a:lstStyle/>
          <a:p>
            <a:r>
              <a:rPr lang="fi-FI" sz="1600" b="1" i="0" u="none" strike="noStrike" dirty="0">
                <a:solidFill>
                  <a:srgbClr val="000000"/>
                </a:solidFill>
                <a:effectLst/>
                <a:latin typeface="Arial" panose="020B0604020202020204" pitchFamily="34" charset="0"/>
              </a:rPr>
              <a:t>21. Millaista tukea tarvitsisit hallitustyöskentelyyn?</a:t>
            </a:r>
          </a:p>
          <a:p>
            <a:endParaRPr lang="fi-FI" sz="1600"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Millaisia asioita olisi hyvä käydä hallituksen kanssa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Tulevaisuudessa apua kansainvälistymiseen, strategian kehittämiseen ja rahoitukseen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Tällä hetkellä ei tarvetta.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Ylipäätään taho, joka auttaisi kokoamaan ei-suomalaisia hallitusammattilaisia.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Ei tarvetta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Ei tule mitään yksittäistä mieleen, nämä asiat tulevat vastaan kun hallitustyötä aloitetaan jäsentämään ja toteuttamaan säännöllisesti.</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Tarvitsisin hallituksen, joka pystyy luomaan lisäarvoa kasvuhaluiselle mikro-yritykselle.</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Neuvoja miten hallitus voi ohjata yrityksen toimintaa.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Kannustus ja jatkuvaa taustatietoa.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Tässä kohtaa koen, että pärjään kehitystyössä omatoimisesti.</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asia on vielä avoinna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Riittävästi pitäisi löytyä aikaa paneutua asiaan.</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Valmiita asiakirjapohjia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Aikaa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Koen olevani hieman eksyneenä siinä tulisiko hakea </a:t>
            </a:r>
            <a:r>
              <a:rPr lang="fi-FI" sz="1600" dirty="0" err="1">
                <a:latin typeface="Arial" panose="020B0604020202020204" pitchFamily="34" charset="0"/>
                <a:cs typeface="Arial" panose="020B0604020202020204" pitchFamily="34" charset="0"/>
              </a:rPr>
              <a:t>mentor</a:t>
            </a:r>
            <a:r>
              <a:rPr lang="fi-FI" sz="1600" dirty="0">
                <a:latin typeface="Arial" panose="020B0604020202020204" pitchFamily="34" charset="0"/>
                <a:cs typeface="Arial" panose="020B0604020202020204" pitchFamily="34" charset="0"/>
              </a:rPr>
              <a:t> vai hallitusjäseniä. Olen niin alkuvaiheessa.</a:t>
            </a:r>
          </a:p>
          <a:p>
            <a:pPr marL="285750" indent="-285750">
              <a:buFont typeface="Arial" panose="020B0604020202020204" pitchFamily="34" charset="0"/>
              <a:buChar char="•"/>
            </a:pPr>
            <a:r>
              <a:rPr lang="fi-FI" sz="1600" dirty="0">
                <a:latin typeface="Arial" panose="020B0604020202020204" pitchFamily="34" charset="0"/>
                <a:cs typeface="Arial" panose="020B0604020202020204" pitchFamily="34" charset="0"/>
              </a:rPr>
              <a:t>Oman alan syvällisempää osaajaa</a:t>
            </a:r>
          </a:p>
          <a:p>
            <a:endParaRPr lang="fi-FI" dirty="0"/>
          </a:p>
        </p:txBody>
      </p:sp>
    </p:spTree>
    <p:extLst>
      <p:ext uri="{BB962C8B-B14F-4D97-AF65-F5344CB8AC3E}">
        <p14:creationId xmlns:p14="http://schemas.microsoft.com/office/powerpoint/2010/main" val="38127637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2. </a:t>
            </a:r>
            <a:r>
              <a:rPr sz="1600" b="1" i="0" u="none" dirty="0">
                <a:latin typeface="Arial" pitchFamily="34" charset="0"/>
              </a:rPr>
              <a:t>Sain </a:t>
            </a:r>
            <a:r>
              <a:rPr sz="1600" b="1" i="0" u="none" dirty="0" err="1">
                <a:latin typeface="Arial" pitchFamily="34" charset="0"/>
              </a:rPr>
              <a:t>hanketapaamisessa</a:t>
            </a:r>
            <a:r>
              <a:rPr sz="1600" b="1" i="0" u="none" dirty="0">
                <a:latin typeface="Arial" pitchFamily="34" charset="0"/>
              </a:rPr>
              <a:t> </a:t>
            </a:r>
            <a:r>
              <a:rPr sz="1600" b="1" i="0" u="none" dirty="0" err="1">
                <a:latin typeface="Arial" pitchFamily="34" charset="0"/>
              </a:rPr>
              <a:t>riittävästi</a:t>
            </a:r>
            <a:r>
              <a:rPr sz="1600" b="1" i="0" u="none" dirty="0">
                <a:latin typeface="Arial" pitchFamily="34" charset="0"/>
              </a:rPr>
              <a:t> </a:t>
            </a:r>
            <a:r>
              <a:rPr sz="1600" b="1" i="0" u="none" dirty="0" err="1">
                <a:latin typeface="Arial" pitchFamily="34" charset="0"/>
              </a:rPr>
              <a:t>tietoa</a:t>
            </a:r>
            <a:r>
              <a:rPr sz="1600" b="1" i="0" u="none" dirty="0">
                <a:latin typeface="Arial" pitchFamily="34" charset="0"/>
              </a:rPr>
              <a:t> </a:t>
            </a:r>
            <a:r>
              <a:rPr sz="1600" b="1" i="0" u="none" dirty="0" err="1">
                <a:latin typeface="Arial" pitchFamily="34" charset="0"/>
              </a:rPr>
              <a:t>Hallituspartnerit</a:t>
            </a:r>
            <a:r>
              <a:rPr sz="1600" b="1" i="0" u="none" dirty="0">
                <a:latin typeface="Arial" pitchFamily="34" charset="0"/>
              </a:rPr>
              <a:t> </a:t>
            </a:r>
            <a:r>
              <a:rPr sz="1600" b="1" i="0" u="none" dirty="0" err="1">
                <a:latin typeface="Arial" pitchFamily="34" charset="0"/>
              </a:rPr>
              <a:t>Keski-Suomen</a:t>
            </a:r>
            <a:r>
              <a:rPr sz="1600" b="1" i="0" u="none" dirty="0">
                <a:latin typeface="Arial" pitchFamily="34" charset="0"/>
              </a:rPr>
              <a:t> </a:t>
            </a:r>
            <a:r>
              <a:rPr sz="1600" b="1" i="0" u="none" dirty="0" err="1">
                <a:latin typeface="Arial" pitchFamily="34" charset="0"/>
              </a:rPr>
              <a:t>toiminnasta</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8C92EA4A-AEA2-427C-63C1-356CCD738FF9}"/>
              </a:ext>
            </a:extLst>
          </p:cNvPr>
          <p:cNvSpPr txBox="1"/>
          <p:nvPr/>
        </p:nvSpPr>
        <p:spPr>
          <a:xfrm>
            <a:off x="119336" y="15618"/>
            <a:ext cx="11953328" cy="6863417"/>
          </a:xfrm>
          <a:prstGeom prst="rect">
            <a:avLst/>
          </a:prstGeom>
          <a:noFill/>
        </p:spPr>
        <p:txBody>
          <a:bodyPr wrap="square">
            <a:spAutoFit/>
          </a:bodyPr>
          <a:lstStyle/>
          <a:p>
            <a:r>
              <a:rPr lang="fi-FI" sz="1600" b="1" i="0" u="none" strike="noStrike" dirty="0">
                <a:solidFill>
                  <a:srgbClr val="000000"/>
                </a:solidFill>
                <a:effectLst/>
                <a:latin typeface="Arial" panose="020B0604020202020204" pitchFamily="34" charset="0"/>
              </a:rPr>
              <a:t>22. Millaista palautetta haluat antaa hankkeesta?</a:t>
            </a:r>
          </a:p>
          <a:p>
            <a:endParaRPr lang="fi-FI" sz="1400" b="1" dirty="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Hanke oli hyvä ja aukaisi silmiä miten tärkeä hyvä hallitus on yritykselle</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Hyvä ja positiivinen hanke, jossa annetaan yrittäjille oikeasti hyödyllistä tietoa</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Hyvä hanke ja kaiken kaikkiaan hyvä, että Keski-Suomen Yrittäjillä on eri teemoilla ajankohtaisia hankkeita...</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Erittäin hyödyllinen hanke pk-yritysten herättämiseen hallitustyöskentelyn tärkeydestä.</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Oli hyvä ja monin paikoin silmiä avaava</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Kiitos :)</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Erittäin hyvä ja hyödyllinen hanke.</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Tämä meidän ala ei oikein soveltunut ko. hankkeeseen. Pitäisi tuntea sektori, tuotteet, ongelmat ym. että ajatuksista saadaan hyöty.</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Hyvä, että näitä tehdään.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Ihan hyvä hanke yrityksille, joiden toimintaa tätä kautta saadaan jämäkkyyttä ja ulkopuolista näkemystä.</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Hieno hanke, jatkakaa samaan malliin.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Tapaaminen ja raportti oli herättelevä ja sai ajatuksia pintaan. Hyvä juttu.</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Hyvä oli! Sertifiointi mikä meillä oli jo on kyllä samaakin asiaa, mutta tuli uuttakin.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Hyvää oppia tuli</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"Hanke on hyvä ja tarpeellinen moneltakin kantilta katsottuna. Avasi ""silmiä"" ja herätteli kovasti ajatuksia. Nyt vaan pitäisi löytää aikaa saada potkittua asiaa eteenpäin."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Avasi näkökannan myös hallituksen tärkeydestä, tämän tärkeyttä ei yleensä ymmärretä pienemmissä yhtiöissä.</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Alkoi ainakin pohtimaan näitä asioita ja jossain vaiheessa ne myöskin toteutetaan.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Ihan Ok, kun olisi aikaa keskittyä</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Herätti katsomaan yrityksen toimintaa ulkopuolisen silmin.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Saamani tieto oli toki tarpeellista, mutta myös uuvuttavaa ja lannistavaa. Aiheutti jopa jonkinlaisen luovutusfiiliksen.</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Varmasti hyvä hanke yrityksille, joissa hallitustyöskentelyä ei ole ollut.</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Avasi silmiä ymmärtämään riippumattoman hallitusjäsenen merkitystä perheyrityksissä. Uusi, riippumaton, hallitusjäsen toikin työhön uudenlaista, yrityksien kehitysvaiheessa tarvittavaa kokemusta ja näkemystä.</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Kiitos!</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Ajatuksia herättävä hanke</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Mukava että tällaisia kädenojennuksia tarjotaan. Minulla on yhteystiedot tallessa joten käännyn puoleenne kun ajatukset hallitusasioissa kypsyvät.</a:t>
            </a:r>
          </a:p>
          <a:p>
            <a:pPr marL="285750" indent="-285750">
              <a:buFont typeface="Arial" panose="020B0604020202020204" pitchFamily="34" charset="0"/>
              <a:buChar char="•"/>
            </a:pPr>
            <a:r>
              <a:rPr lang="fi-FI" sz="1400" dirty="0">
                <a:latin typeface="Arial" panose="020B0604020202020204" pitchFamily="34" charset="0"/>
                <a:cs typeface="Arial" panose="020B0604020202020204" pitchFamily="34" charset="0"/>
              </a:rPr>
              <a:t>"Aika paljon asiaa lyhyellä aikaa..(enempi asioiden / otsikoiden avaamista / pohdintaa)..ehkä hetki lisää aikaa…</a:t>
            </a:r>
          </a:p>
          <a:p>
            <a:endParaRPr lang="fi-FI" dirty="0"/>
          </a:p>
        </p:txBody>
      </p:sp>
    </p:spTree>
    <p:extLst>
      <p:ext uri="{BB962C8B-B14F-4D97-AF65-F5344CB8AC3E}">
        <p14:creationId xmlns:p14="http://schemas.microsoft.com/office/powerpoint/2010/main" val="173904623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Sain hanketapaamisessa riittävästi tietoa Hallituspartnerit Keski-Suomen toiminnasta.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2</a:t>
                      </a:r>
                    </a:p>
                  </a:txBody>
                  <a:tcPr>
                    <a:solidFill>
                      <a:srgbClr val="EFEFEF"/>
                    </a:solidFill>
                  </a:tcPr>
                </a:tc>
                <a:tc>
                  <a:txBody>
                    <a:bodyPr/>
                    <a:lstStyle/>
                    <a:p>
                      <a:pPr algn="r"/>
                      <a:r>
                        <a:rPr sz="1400" b="0" i="0" u="none">
                          <a:solidFill>
                            <a:srgbClr val="333333"/>
                          </a:solidFill>
                          <a:latin typeface="Arial"/>
                        </a:rPr>
                        <a:t>3,2%</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a:t>
                      </a:r>
                    </a:p>
                  </a:txBody>
                  <a:tcPr/>
                </a:tc>
                <a:tc>
                  <a:txBody>
                    <a:bodyPr/>
                    <a:lstStyle/>
                    <a:p>
                      <a:pPr algn="r"/>
                      <a:r>
                        <a:rPr sz="1400" b="0" i="0" u="none">
                          <a:solidFill>
                            <a:srgbClr val="333333"/>
                          </a:solidFill>
                          <a:latin typeface="Arial"/>
                        </a:rPr>
                        <a:t>3</a:t>
                      </a:r>
                    </a:p>
                  </a:txBody>
                  <a:tcPr/>
                </a:tc>
                <a:tc>
                  <a:txBody>
                    <a:bodyPr/>
                    <a:lstStyle/>
                    <a:p>
                      <a:pPr algn="r"/>
                      <a:r>
                        <a:rPr sz="1400" b="0" i="0" u="none">
                          <a:solidFill>
                            <a:srgbClr val="333333"/>
                          </a:solidFill>
                          <a:latin typeface="Arial"/>
                        </a:rPr>
                        <a:t>4,8%</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35</a:t>
                      </a:r>
                    </a:p>
                  </a:txBody>
                  <a:tcPr>
                    <a:solidFill>
                      <a:srgbClr val="EFEFEF"/>
                    </a:solidFill>
                  </a:tcPr>
                </a:tc>
                <a:tc>
                  <a:txBody>
                    <a:bodyPr/>
                    <a:lstStyle/>
                    <a:p>
                      <a:pPr algn="r"/>
                      <a:r>
                        <a:rPr sz="1400" b="0" i="0" u="none">
                          <a:solidFill>
                            <a:srgbClr val="333333"/>
                          </a:solidFill>
                          <a:latin typeface="Arial"/>
                        </a:rPr>
                        <a:t>56,5%</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22</a:t>
                      </a:r>
                    </a:p>
                  </a:txBody>
                  <a:tcPr/>
                </a:tc>
                <a:tc>
                  <a:txBody>
                    <a:bodyPr/>
                    <a:lstStyle/>
                    <a:p>
                      <a:pPr algn="r"/>
                      <a:r>
                        <a:rPr sz="1400" b="0" i="0" u="none">
                          <a:solidFill>
                            <a:srgbClr val="333333"/>
                          </a:solidFill>
                          <a:latin typeface="Arial"/>
                        </a:rPr>
                        <a:t>35,5%</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4,2</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3. </a:t>
            </a:r>
            <a:r>
              <a:rPr sz="1600" b="1" i="0" u="none" dirty="0" err="1">
                <a:latin typeface="Arial" pitchFamily="34" charset="0"/>
              </a:rPr>
              <a:t>Keski-Suomen</a:t>
            </a:r>
            <a:r>
              <a:rPr sz="1600" b="1" i="0" u="none" dirty="0">
                <a:latin typeface="Arial" pitchFamily="34" charset="0"/>
              </a:rPr>
              <a:t> </a:t>
            </a:r>
            <a:r>
              <a:rPr sz="1600" b="1" i="0" u="none" dirty="0" err="1">
                <a:latin typeface="Arial" pitchFamily="34" charset="0"/>
              </a:rPr>
              <a:t>Yrittäjien</a:t>
            </a:r>
            <a:r>
              <a:rPr sz="1600" b="1" i="0" u="none" dirty="0">
                <a:latin typeface="Arial" pitchFamily="34" charset="0"/>
              </a:rPr>
              <a:t> </a:t>
            </a:r>
            <a:r>
              <a:rPr sz="1600" b="1" i="0" u="none" dirty="0" err="1">
                <a:latin typeface="Arial" pitchFamily="34" charset="0"/>
              </a:rPr>
              <a:t>toiminta</a:t>
            </a:r>
            <a:r>
              <a:rPr sz="1600" b="1" i="0" u="none" dirty="0">
                <a:latin typeface="Arial" pitchFamily="34" charset="0"/>
              </a:rPr>
              <a:t> </a:t>
            </a:r>
            <a:r>
              <a:rPr sz="1600" b="1" i="0" u="none" dirty="0" err="1">
                <a:latin typeface="Arial" pitchFamily="34" charset="0"/>
              </a:rPr>
              <a:t>oli</a:t>
            </a:r>
            <a:r>
              <a:rPr sz="1600" b="1" i="0" u="none" dirty="0">
                <a:latin typeface="Arial" pitchFamily="34" charset="0"/>
              </a:rPr>
              <a:t> </a:t>
            </a:r>
            <a:r>
              <a:rPr sz="1600" b="1" i="0" u="none" dirty="0" err="1">
                <a:latin typeface="Arial" pitchFamily="34" charset="0"/>
              </a:rPr>
              <a:t>minulle</a:t>
            </a:r>
            <a:r>
              <a:rPr sz="1600" b="1" i="0" u="none" dirty="0">
                <a:latin typeface="Arial" pitchFamily="34" charset="0"/>
              </a:rPr>
              <a:t> </a:t>
            </a:r>
            <a:r>
              <a:rPr sz="1600" b="1" i="0" u="none" dirty="0" err="1">
                <a:latin typeface="Arial" pitchFamily="34" charset="0"/>
              </a:rPr>
              <a:t>tuttua</a:t>
            </a:r>
            <a:r>
              <a:rPr sz="1600" b="1" i="0" u="none" dirty="0">
                <a:latin typeface="Arial" pitchFamily="34" charset="0"/>
              </a:rPr>
              <a:t> jo </a:t>
            </a:r>
            <a:r>
              <a:rPr sz="1600" b="1" i="0" u="none" dirty="0" err="1">
                <a:latin typeface="Arial" pitchFamily="34" charset="0"/>
              </a:rPr>
              <a:t>ennen</a:t>
            </a:r>
            <a:r>
              <a:rPr sz="1600" b="1" i="0" u="none" dirty="0">
                <a:latin typeface="Arial" pitchFamily="34" charset="0"/>
              </a:rPr>
              <a:t> </a:t>
            </a:r>
            <a:r>
              <a:rPr sz="1600" b="1" i="0" u="none" dirty="0" err="1">
                <a:latin typeface="Arial" pitchFamily="34" charset="0"/>
              </a:rPr>
              <a:t>hanketapaamista</a:t>
            </a:r>
            <a:endParaRPr sz="1600" b="1" i="0" u="none" dirty="0">
              <a:latin typeface="Arial" pitchFamily="34" charset="0"/>
            </a:endParaRP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61</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Keski-Suomen Yrittäjien toiminta oli minulle tuttua jo ennen hanketapaamista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61</a:t>
            </a:r>
          </a:p>
        </p:txBody>
      </p:sp>
      <p:graphicFrame>
        <p:nvGraphicFramePr>
          <p:cNvPr id="4" name="New Table"/>
          <p:cNvGraphicFramePr>
            <a:graphicFrameLocks noGrp="1"/>
          </p:cNvGraphicFramePr>
          <p:nvPr/>
        </p:nvGraphicFramePr>
        <p:xfrm>
          <a:off x="254000" y="1092200"/>
          <a:ext cx="11684001" cy="9144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Kyllä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45</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73,8%</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Ei</a:t>
                      </a:r>
                    </a:p>
                  </a:txBody>
                  <a:tcPr>
                    <a:solidFill>
                      <a:srgbClr val="EFEFEF"/>
                    </a:solidFill>
                  </a:tcPr>
                </a:tc>
                <a:tc>
                  <a:txBody>
                    <a:bodyPr/>
                    <a:lstStyle/>
                    <a:p>
                      <a:pPr algn="r"/>
                      <a:r>
                        <a:rPr sz="1400" b="0" i="0" u="none">
                          <a:solidFill>
                            <a:srgbClr val="333333"/>
                          </a:solidFill>
                          <a:latin typeface="Arial"/>
                        </a:rPr>
                        <a:t>16</a:t>
                      </a:r>
                    </a:p>
                  </a:txBody>
                  <a:tcPr>
                    <a:solidFill>
                      <a:srgbClr val="EFEFEF"/>
                    </a:solidFill>
                  </a:tcPr>
                </a:tc>
                <a:tc>
                  <a:txBody>
                    <a:bodyPr/>
                    <a:lstStyle/>
                    <a:p>
                      <a:pPr algn="r"/>
                      <a:r>
                        <a:rPr sz="1400" b="0" i="0" u="none">
                          <a:solidFill>
                            <a:srgbClr val="333333"/>
                          </a:solidFill>
                          <a:latin typeface="Arial"/>
                        </a:rPr>
                        <a:t>26,2%</a:t>
                      </a:r>
                    </a:p>
                  </a:txBody>
                  <a:tcPr>
                    <a:solidFill>
                      <a:srgbClr val="EFEFEF"/>
                    </a:solid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1600" b="1" i="0" u="none" dirty="0">
                <a:latin typeface="Arial" pitchFamily="34" charset="0"/>
              </a:rPr>
              <a:t>4. </a:t>
            </a:r>
            <a:r>
              <a:rPr sz="1600" b="1" i="0" u="none" dirty="0">
                <a:latin typeface="Arial" pitchFamily="34" charset="0"/>
              </a:rPr>
              <a:t>Sain </a:t>
            </a:r>
            <a:r>
              <a:rPr sz="1600" b="1" i="0" u="none" dirty="0" err="1">
                <a:latin typeface="Arial" pitchFamily="34" charset="0"/>
              </a:rPr>
              <a:t>hanketapaamisessa</a:t>
            </a:r>
            <a:r>
              <a:rPr sz="1600" b="1" i="0" u="none" dirty="0">
                <a:latin typeface="Arial" pitchFamily="34" charset="0"/>
              </a:rPr>
              <a:t> </a:t>
            </a:r>
            <a:r>
              <a:rPr sz="1600" b="1" i="0" u="none" dirty="0" err="1">
                <a:latin typeface="Arial" pitchFamily="34" charset="0"/>
              </a:rPr>
              <a:t>hyödyllistä</a:t>
            </a:r>
            <a:r>
              <a:rPr sz="1600" b="1" i="0" u="none" dirty="0">
                <a:latin typeface="Arial" pitchFamily="34" charset="0"/>
              </a:rPr>
              <a:t> </a:t>
            </a:r>
            <a:r>
              <a:rPr sz="1600" b="1" i="0" u="none" dirty="0" err="1">
                <a:latin typeface="Arial" pitchFamily="34" charset="0"/>
              </a:rPr>
              <a:t>tietoa</a:t>
            </a:r>
            <a:r>
              <a:rPr sz="1600" b="1" i="0" u="none" dirty="0">
                <a:latin typeface="Arial" pitchFamily="34" charset="0"/>
              </a:rPr>
              <a:t> </a:t>
            </a:r>
            <a:r>
              <a:rPr sz="1600" b="1" i="0" u="none" dirty="0" err="1">
                <a:latin typeface="Arial" pitchFamily="34" charset="0"/>
              </a:rPr>
              <a:t>yritystoimintani</a:t>
            </a:r>
            <a:r>
              <a:rPr sz="1600" b="1" i="0" u="none" dirty="0">
                <a:latin typeface="Arial" pitchFamily="34" charset="0"/>
              </a:rPr>
              <a:t> </a:t>
            </a:r>
            <a:r>
              <a:rPr sz="1600" b="1" i="0" u="none" dirty="0" err="1">
                <a:latin typeface="Arial" pitchFamily="34" charset="0"/>
              </a:rPr>
              <a:t>kannalta</a:t>
            </a:r>
            <a:r>
              <a:rPr sz="1600" b="1" i="0" u="none" dirty="0">
                <a:latin typeface="Arial" pitchFamily="34" charset="0"/>
              </a:rPr>
              <a:t>.</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ChartObject"/>
          <p:cNvGraphicFramePr/>
          <p:nvPr/>
        </p:nvGraphicFramePr>
        <p:xfrm>
          <a:off x="254000" y="1092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54000" y="254000"/>
            <a:ext cx="11684000" cy="24384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600" b="1" i="0" u="none">
                <a:latin typeface="Arial" pitchFamily="34" charset="0"/>
              </a:rPr>
              <a:t>Sain hanketapaamisessa hyödyllistä tietoa yritystoimintani kannalta.</a:t>
            </a:r>
          </a:p>
        </p:txBody>
      </p:sp>
      <p:sp>
        <p:nvSpPr>
          <p:cNvPr id="3" name="New shape"/>
          <p:cNvSpPr/>
          <p:nvPr/>
        </p:nvSpPr>
        <p:spPr>
          <a:xfrm>
            <a:off x="254000" y="688340"/>
            <a:ext cx="11684000" cy="213360"/>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sz="1400" b="0" i="0" u="none">
                <a:solidFill>
                  <a:srgbClr val="333333"/>
                </a:solidFill>
                <a:latin typeface="Arial"/>
              </a:rPr>
              <a:t>Vastaajien määrä: 62</a:t>
            </a:r>
          </a:p>
        </p:txBody>
      </p:sp>
      <p:graphicFrame>
        <p:nvGraphicFramePr>
          <p:cNvPr id="4" name="New Table"/>
          <p:cNvGraphicFramePr>
            <a:graphicFrameLocks noGrp="1"/>
          </p:cNvGraphicFramePr>
          <p:nvPr/>
        </p:nvGraphicFramePr>
        <p:xfrm>
          <a:off x="254000" y="1092200"/>
          <a:ext cx="11684001" cy="1828800"/>
        </p:xfrm>
        <a:graphic>
          <a:graphicData uri="http://schemas.openxmlformats.org/drawingml/2006/table">
            <a:tbl>
              <a:tblPr firstRow="1" bandRow="1"/>
              <a:tblGrid>
                <a:gridCol w="3894667">
                  <a:extLst>
                    <a:ext uri="{9D8B030D-6E8A-4147-A177-3AD203B41FA5}">
                      <a16:colId xmlns:a16="http://schemas.microsoft.com/office/drawing/2014/main" val="20000"/>
                    </a:ext>
                  </a:extLst>
                </a:gridCol>
                <a:gridCol w="3894667">
                  <a:extLst>
                    <a:ext uri="{9D8B030D-6E8A-4147-A177-3AD203B41FA5}">
                      <a16:colId xmlns:a16="http://schemas.microsoft.com/office/drawing/2014/main" val="20001"/>
                    </a:ext>
                  </a:extLst>
                </a:gridCol>
                <a:gridCol w="3894667">
                  <a:extLst>
                    <a:ext uri="{9D8B030D-6E8A-4147-A177-3AD203B41FA5}">
                      <a16:colId xmlns:a16="http://schemas.microsoft.com/office/drawing/2014/main" val="20002"/>
                    </a:ext>
                  </a:extLst>
                </a:gridCol>
              </a:tblGrid>
              <a:tr h="0">
                <a:tc>
                  <a:txBody>
                    <a:bodyPr/>
                    <a:lstStyle/>
                    <a:p>
                      <a:pPr algn="ctr"/>
                      <a:endParaRPr sz="1400" b="1" i="0" u="none">
                        <a:solidFill>
                          <a:srgbClr val="333333"/>
                        </a:solidFill>
                        <a:latin typeface="Arial" pitchFamily="34" charset="0"/>
                      </a:endParaRPr>
                    </a:p>
                  </a:txBody>
                  <a:tcPr>
                    <a:lnB w="25400">
                      <a:solidFill>
                        <a:srgbClr val="124456"/>
                      </a:solidFill>
                    </a:lnB>
                  </a:tcPr>
                </a:tc>
                <a:tc>
                  <a:txBody>
                    <a:bodyPr/>
                    <a:lstStyle/>
                    <a:p>
                      <a:pPr algn="ctr"/>
                      <a:r>
                        <a:rPr sz="1400" b="1" i="0" u="none">
                          <a:solidFill>
                            <a:srgbClr val="333333"/>
                          </a:solidFill>
                          <a:latin typeface="Arial"/>
                        </a:rPr>
                        <a:t>n</a:t>
                      </a:r>
                    </a:p>
                  </a:txBody>
                  <a:tcPr>
                    <a:lnB w="25400">
                      <a:solidFill>
                        <a:srgbClr val="124456"/>
                      </a:solidFill>
                    </a:lnB>
                  </a:tcPr>
                </a:tc>
                <a:tc>
                  <a:txBody>
                    <a:bodyPr/>
                    <a:lstStyle/>
                    <a:p>
                      <a:pPr algn="ctr"/>
                      <a:r>
                        <a:rPr sz="1400" b="1" i="0" u="none">
                          <a:solidFill>
                            <a:srgbClr val="333333"/>
                          </a:solidFill>
                          <a:latin typeface="Arial"/>
                        </a:rPr>
                        <a:t>Prosentti</a:t>
                      </a:r>
                    </a:p>
                  </a:txBody>
                  <a:tcPr>
                    <a:lnB w="25400">
                      <a:solidFill>
                        <a:srgbClr val="124456"/>
                      </a:solidFill>
                    </a:lnB>
                  </a:tcPr>
                </a:tc>
                <a:extLst>
                  <a:ext uri="{0D108BD9-81ED-4DB2-BD59-A6C34878D82A}">
                    <a16:rowId xmlns:a16="http://schemas.microsoft.com/office/drawing/2014/main" val="10000"/>
                  </a:ext>
                </a:extLst>
              </a:tr>
              <a:tr h="0">
                <a:tc>
                  <a:txBody>
                    <a:bodyPr/>
                    <a:lstStyle/>
                    <a:p>
                      <a:pPr algn="l"/>
                      <a:r>
                        <a:rPr sz="1400" b="0" i="0" u="none">
                          <a:solidFill>
                            <a:srgbClr val="333333"/>
                          </a:solidFill>
                          <a:latin typeface="Arial"/>
                        </a:rPr>
                        <a:t>1. Eri mieltä</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a:t>
                      </a:r>
                    </a:p>
                  </a:txBody>
                  <a:tcPr>
                    <a:lnT w="25400" cap="flat" cmpd="sng" algn="ctr">
                      <a:solidFill>
                        <a:srgbClr val="124456"/>
                      </a:solidFill>
                      <a:prstDash val="solid"/>
                      <a:round/>
                      <a:headEnd type="none" w="med" len="med"/>
                      <a:tailEnd type="none" w="med" len="med"/>
                    </a:lnT>
                  </a:tcPr>
                </a:tc>
                <a:tc>
                  <a:txBody>
                    <a:bodyPr/>
                    <a:lstStyle/>
                    <a:p>
                      <a:pPr algn="r"/>
                      <a:r>
                        <a:rPr sz="1400" b="0" i="0" u="none">
                          <a:solidFill>
                            <a:srgbClr val="333333"/>
                          </a:solidFill>
                          <a:latin typeface="Arial"/>
                        </a:rPr>
                        <a:t>0,0%</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0">
                <a:tc>
                  <a:txBody>
                    <a:bodyPr/>
                    <a:lstStyle/>
                    <a:p>
                      <a:pPr algn="l"/>
                      <a:r>
                        <a:rPr sz="1400" b="0" i="0" u="none">
                          <a:solidFill>
                            <a:srgbClr val="333333"/>
                          </a:solidFill>
                          <a:latin typeface="Arial"/>
                        </a:rPr>
                        <a:t>2. Melko eri mieltä</a:t>
                      </a:r>
                    </a:p>
                  </a:txBody>
                  <a:tcPr>
                    <a:solidFill>
                      <a:srgbClr val="EFEFEF"/>
                    </a:solidFill>
                  </a:tcPr>
                </a:tc>
                <a:tc>
                  <a:txBody>
                    <a:bodyPr/>
                    <a:lstStyle/>
                    <a:p>
                      <a:pPr algn="r"/>
                      <a:r>
                        <a:rPr sz="1400" b="0" i="0" u="none">
                          <a:solidFill>
                            <a:srgbClr val="333333"/>
                          </a:solidFill>
                          <a:latin typeface="Arial"/>
                        </a:rPr>
                        <a:t>2</a:t>
                      </a:r>
                    </a:p>
                  </a:txBody>
                  <a:tcPr>
                    <a:solidFill>
                      <a:srgbClr val="EFEFEF"/>
                    </a:solidFill>
                  </a:tcPr>
                </a:tc>
                <a:tc>
                  <a:txBody>
                    <a:bodyPr/>
                    <a:lstStyle/>
                    <a:p>
                      <a:pPr algn="r"/>
                      <a:r>
                        <a:rPr sz="1400" b="0" i="0" u="none">
                          <a:solidFill>
                            <a:srgbClr val="333333"/>
                          </a:solidFill>
                          <a:latin typeface="Arial"/>
                        </a:rPr>
                        <a:t>3,2%</a:t>
                      </a:r>
                    </a:p>
                  </a:txBody>
                  <a:tcPr>
                    <a:solidFill>
                      <a:srgbClr val="EFEFEF"/>
                    </a:solidFill>
                  </a:tcPr>
                </a:tc>
                <a:extLst>
                  <a:ext uri="{0D108BD9-81ED-4DB2-BD59-A6C34878D82A}">
                    <a16:rowId xmlns:a16="http://schemas.microsoft.com/office/drawing/2014/main" val="10002"/>
                  </a:ext>
                </a:extLst>
              </a:tr>
              <a:tr h="0">
                <a:tc>
                  <a:txBody>
                    <a:bodyPr/>
                    <a:lstStyle/>
                    <a:p>
                      <a:pPr algn="l"/>
                      <a:r>
                        <a:rPr sz="1400" b="0" i="0" u="none">
                          <a:solidFill>
                            <a:srgbClr val="333333"/>
                          </a:solidFill>
                          <a:latin typeface="Arial"/>
                        </a:rPr>
                        <a:t>3. En eri enkä samaa mieltä</a:t>
                      </a:r>
                    </a:p>
                  </a:txBody>
                  <a:tcPr/>
                </a:tc>
                <a:tc>
                  <a:txBody>
                    <a:bodyPr/>
                    <a:lstStyle/>
                    <a:p>
                      <a:pPr algn="r"/>
                      <a:r>
                        <a:rPr sz="1400" b="0" i="0" u="none">
                          <a:solidFill>
                            <a:srgbClr val="333333"/>
                          </a:solidFill>
                          <a:latin typeface="Arial"/>
                        </a:rPr>
                        <a:t>7</a:t>
                      </a:r>
                    </a:p>
                  </a:txBody>
                  <a:tcPr/>
                </a:tc>
                <a:tc>
                  <a:txBody>
                    <a:bodyPr/>
                    <a:lstStyle/>
                    <a:p>
                      <a:pPr algn="r"/>
                      <a:r>
                        <a:rPr sz="1400" b="0" i="0" u="none">
                          <a:solidFill>
                            <a:srgbClr val="333333"/>
                          </a:solidFill>
                          <a:latin typeface="Arial"/>
                        </a:rPr>
                        <a:t>11,3%</a:t>
                      </a:r>
                    </a:p>
                  </a:txBody>
                  <a:tcPr/>
                </a:tc>
                <a:extLst>
                  <a:ext uri="{0D108BD9-81ED-4DB2-BD59-A6C34878D82A}">
                    <a16:rowId xmlns:a16="http://schemas.microsoft.com/office/drawing/2014/main" val="10003"/>
                  </a:ext>
                </a:extLst>
              </a:tr>
              <a:tr h="0">
                <a:tc>
                  <a:txBody>
                    <a:bodyPr/>
                    <a:lstStyle/>
                    <a:p>
                      <a:pPr algn="l"/>
                      <a:r>
                        <a:rPr sz="1400" b="0" i="0" u="none">
                          <a:solidFill>
                            <a:srgbClr val="333333"/>
                          </a:solidFill>
                          <a:latin typeface="Arial"/>
                        </a:rPr>
                        <a:t>4. Melko samaa mieltä</a:t>
                      </a:r>
                    </a:p>
                  </a:txBody>
                  <a:tcPr>
                    <a:solidFill>
                      <a:srgbClr val="EFEFEF"/>
                    </a:solidFill>
                  </a:tcPr>
                </a:tc>
                <a:tc>
                  <a:txBody>
                    <a:bodyPr/>
                    <a:lstStyle/>
                    <a:p>
                      <a:pPr algn="r"/>
                      <a:r>
                        <a:rPr sz="1400" b="0" i="0" u="none">
                          <a:solidFill>
                            <a:srgbClr val="333333"/>
                          </a:solidFill>
                          <a:latin typeface="Arial"/>
                        </a:rPr>
                        <a:t>33</a:t>
                      </a:r>
                    </a:p>
                  </a:txBody>
                  <a:tcPr>
                    <a:solidFill>
                      <a:srgbClr val="EFEFEF"/>
                    </a:solidFill>
                  </a:tcPr>
                </a:tc>
                <a:tc>
                  <a:txBody>
                    <a:bodyPr/>
                    <a:lstStyle/>
                    <a:p>
                      <a:pPr algn="r"/>
                      <a:r>
                        <a:rPr sz="1400" b="0" i="0" u="none">
                          <a:solidFill>
                            <a:srgbClr val="333333"/>
                          </a:solidFill>
                          <a:latin typeface="Arial"/>
                        </a:rPr>
                        <a:t>53,2%</a:t>
                      </a:r>
                    </a:p>
                  </a:txBody>
                  <a:tcPr>
                    <a:solidFill>
                      <a:srgbClr val="EFEFEF"/>
                    </a:solidFill>
                  </a:tcPr>
                </a:tc>
                <a:extLst>
                  <a:ext uri="{0D108BD9-81ED-4DB2-BD59-A6C34878D82A}">
                    <a16:rowId xmlns:a16="http://schemas.microsoft.com/office/drawing/2014/main" val="10004"/>
                  </a:ext>
                </a:extLst>
              </a:tr>
              <a:tr h="0">
                <a:tc>
                  <a:txBody>
                    <a:bodyPr/>
                    <a:lstStyle/>
                    <a:p>
                      <a:pPr algn="l"/>
                      <a:r>
                        <a:rPr sz="1400" b="0" i="0" u="none">
                          <a:solidFill>
                            <a:srgbClr val="333333"/>
                          </a:solidFill>
                          <a:latin typeface="Arial"/>
                        </a:rPr>
                        <a:t>5. Samaa mieltä</a:t>
                      </a:r>
                    </a:p>
                  </a:txBody>
                  <a:tcPr/>
                </a:tc>
                <a:tc>
                  <a:txBody>
                    <a:bodyPr/>
                    <a:lstStyle/>
                    <a:p>
                      <a:pPr algn="r"/>
                      <a:r>
                        <a:rPr sz="1400" b="0" i="0" u="none">
                          <a:solidFill>
                            <a:srgbClr val="333333"/>
                          </a:solidFill>
                          <a:latin typeface="Arial"/>
                        </a:rPr>
                        <a:t>20</a:t>
                      </a:r>
                    </a:p>
                  </a:txBody>
                  <a:tcPr/>
                </a:tc>
                <a:tc>
                  <a:txBody>
                    <a:bodyPr/>
                    <a:lstStyle/>
                    <a:p>
                      <a:pPr algn="r"/>
                      <a:r>
                        <a:rPr sz="1400" b="0" i="0" u="none">
                          <a:solidFill>
                            <a:srgbClr val="333333"/>
                          </a:solidFill>
                          <a:latin typeface="Arial"/>
                        </a:rPr>
                        <a:t>32,3%</a:t>
                      </a:r>
                    </a:p>
                  </a:txBody>
                  <a:tcPr/>
                </a:tc>
                <a:extLst>
                  <a:ext uri="{0D108BD9-81ED-4DB2-BD59-A6C34878D82A}">
                    <a16:rowId xmlns:a16="http://schemas.microsoft.com/office/drawing/2014/main" val="10005"/>
                  </a:ext>
                </a:extLst>
              </a:tr>
            </a:tbl>
          </a:graphicData>
        </a:graphic>
      </p:graphicFrame>
      <p:graphicFrame>
        <p:nvGraphicFramePr>
          <p:cNvPr id="5" name="New Table"/>
          <p:cNvGraphicFramePr>
            <a:graphicFrameLocks noGrp="1"/>
          </p:cNvGraphicFramePr>
          <p:nvPr/>
        </p:nvGraphicFramePr>
        <p:xfrm>
          <a:off x="254000" y="3048000"/>
          <a:ext cx="11684000" cy="609600"/>
        </p:xfrm>
        <a:graphic>
          <a:graphicData uri="http://schemas.openxmlformats.org/drawingml/2006/table">
            <a:tbl>
              <a:tblPr firstRow="1" bandRow="1"/>
              <a:tblGrid>
                <a:gridCol w="5842000">
                  <a:extLst>
                    <a:ext uri="{9D8B030D-6E8A-4147-A177-3AD203B41FA5}">
                      <a16:colId xmlns:a16="http://schemas.microsoft.com/office/drawing/2014/main" val="20000"/>
                    </a:ext>
                  </a:extLst>
                </a:gridCol>
                <a:gridCol w="5842000">
                  <a:extLst>
                    <a:ext uri="{9D8B030D-6E8A-4147-A177-3AD203B41FA5}">
                      <a16:colId xmlns:a16="http://schemas.microsoft.com/office/drawing/2014/main" val="20001"/>
                    </a:ext>
                  </a:extLst>
                </a:gridCol>
              </a:tblGrid>
              <a:tr h="0">
                <a:tc>
                  <a:txBody>
                    <a:bodyPr/>
                    <a:lstStyle/>
                    <a:p>
                      <a:pPr algn="ctr"/>
                      <a:r>
                        <a:rPr sz="1400" b="1" i="0" u="none">
                          <a:solidFill>
                            <a:srgbClr val="333333"/>
                          </a:solidFill>
                          <a:latin typeface="Arial"/>
                        </a:rPr>
                        <a:t>Keskiarvo</a:t>
                      </a:r>
                    </a:p>
                  </a:txBody>
                  <a:tcPr>
                    <a:lnB w="25400">
                      <a:solidFill>
                        <a:srgbClr val="124456"/>
                      </a:solidFill>
                    </a:lnB>
                  </a:tcPr>
                </a:tc>
                <a:tc>
                  <a:txBody>
                    <a:bodyPr/>
                    <a:lstStyle/>
                    <a:p>
                      <a:pPr algn="ctr"/>
                      <a:r>
                        <a:rPr sz="1400" b="1" i="0" u="none">
                          <a:solidFill>
                            <a:srgbClr val="333333"/>
                          </a:solidFill>
                          <a:latin typeface="Arial"/>
                        </a:rPr>
                        <a:t>Moodi</a:t>
                      </a:r>
                    </a:p>
                  </a:txBody>
                  <a:tcPr>
                    <a:lnB w="25400">
                      <a:solidFill>
                        <a:srgbClr val="124456"/>
                      </a:solidFill>
                    </a:lnB>
                  </a:tcPr>
                </a:tc>
                <a:extLst>
                  <a:ext uri="{0D108BD9-81ED-4DB2-BD59-A6C34878D82A}">
                    <a16:rowId xmlns:a16="http://schemas.microsoft.com/office/drawing/2014/main" val="10000"/>
                  </a:ext>
                </a:extLst>
              </a:tr>
              <a:tr h="0">
                <a:tc>
                  <a:txBody>
                    <a:bodyPr/>
                    <a:lstStyle/>
                    <a:p>
                      <a:pPr algn="r"/>
                      <a:r>
                        <a:rPr sz="1400" b="0" i="0" u="none">
                          <a:solidFill>
                            <a:srgbClr val="333333"/>
                          </a:solidFill>
                          <a:latin typeface="Arial"/>
                        </a:rPr>
                        <a:t>4,1</a:t>
                      </a:r>
                    </a:p>
                  </a:txBody>
                  <a:tcPr>
                    <a:lnT w="25400" cap="flat" cmpd="sng" algn="ctr">
                      <a:solidFill>
                        <a:srgbClr val="124456"/>
                      </a:solidFill>
                      <a:prstDash val="solid"/>
                      <a:round/>
                      <a:headEnd type="none" w="med" len="med"/>
                      <a:tailEnd type="none" w="med" len="med"/>
                    </a:lnT>
                  </a:tcPr>
                </a:tc>
                <a:tc>
                  <a:txBody>
                    <a:bodyPr/>
                    <a:lstStyle/>
                    <a:p>
                      <a:pPr algn="l"/>
                      <a:r>
                        <a:rPr sz="1400" b="0" i="0" u="none">
                          <a:solidFill>
                            <a:srgbClr val="333333"/>
                          </a:solidFill>
                          <a:latin typeface="Arial"/>
                        </a:rPr>
                        <a:t>4. Melko samaa mieltä</a:t>
                      </a:r>
                    </a:p>
                  </a:txBody>
                  <a:tcPr>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1.09.14"/>
  <p:tag name="AS_TITLE" val="Aspose.Slides for .NET 4.0 Client Profile"/>
  <p:tag name="AS_VERSION" val="21.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1970</Words>
  <Application>Microsoft Office PowerPoint</Application>
  <PresentationFormat>Laajakuva</PresentationFormat>
  <Paragraphs>468</Paragraphs>
  <Slides>40</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40</vt:i4>
      </vt:variant>
    </vt:vector>
  </HeadingPairs>
  <TitlesOfParts>
    <vt:vector size="43" baseType="lpstr">
      <vt:lpstr>Arial</vt:lpstr>
      <vt:lpstr>Calibri</vt:lpstr>
      <vt:lpstr>Office Theme</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Sanna-Mari</dc:creator>
  <cp:lastModifiedBy>Arto Maijala</cp:lastModifiedBy>
  <cp:revision>5</cp:revision>
  <cp:lastPrinted>2023-12-18T07:37:18Z</cp:lastPrinted>
  <dcterms:created xsi:type="dcterms:W3CDTF">2023-12-18T05:37:18Z</dcterms:created>
  <dcterms:modified xsi:type="dcterms:W3CDTF">2023-12-27T09:21:02Z</dcterms:modified>
</cp:coreProperties>
</file>